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2" r:id="rId2"/>
    <p:sldId id="265" r:id="rId3"/>
    <p:sldId id="256" r:id="rId4"/>
    <p:sldId id="258" r:id="rId5"/>
    <p:sldId id="259" r:id="rId6"/>
    <p:sldId id="263" r:id="rId7"/>
    <p:sldId id="260" r:id="rId8"/>
    <p:sldId id="261" r:id="rId9"/>
    <p:sldId id="264" r:id="rId10"/>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3E6"/>
    <a:srgbClr val="EAD9B8"/>
    <a:srgbClr val="F1C5E5"/>
    <a:srgbClr val="EAF466"/>
    <a:srgbClr val="F406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Rot="1" noChangeArrowheads="1"/>
          </p:cNvSpPr>
          <p:nvPr>
            <p:ph type="ctrTitle"/>
          </p:nvPr>
        </p:nvSpPr>
        <p:spPr>
          <a:xfrm>
            <a:off x="685800" y="2286000"/>
            <a:ext cx="7772400" cy="1143000"/>
          </a:xfrm>
        </p:spPr>
        <p:txBody>
          <a:bodyPr/>
          <a:lstStyle>
            <a:lvl1pPr>
              <a:defRPr/>
            </a:lvl1pPr>
          </a:lstStyle>
          <a:p>
            <a:r>
              <a:rPr lang="zh-CN" altLang="en-US"/>
              <a:t>单击此处编辑母版标题样式</a:t>
            </a:r>
          </a:p>
        </p:txBody>
      </p:sp>
      <p:sp>
        <p:nvSpPr>
          <p:cNvPr id="7171"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CN" altLang="en-US"/>
              <a:t>单击此处编辑母版副标题样式</a:t>
            </a:r>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4A9016B6-08EC-4462-9D24-69DF1883DC64}" type="slidenum">
              <a:rPr lang="en-US" altLang="zh-CN"/>
              <a:pPr>
                <a:defRPr/>
              </a:pPr>
              <a:t>‹#›</a:t>
            </a:fld>
            <a:endParaRPr lang="en-US" altLang="zh-CN"/>
          </a:p>
        </p:txBody>
      </p:sp>
    </p:spTree>
    <p:extLst>
      <p:ext uri="{BB962C8B-B14F-4D97-AF65-F5344CB8AC3E}">
        <p14:creationId xmlns:p14="http://schemas.microsoft.com/office/powerpoint/2010/main" val="3054670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CEC0126-439E-4E35-BA39-3A9C32509814}" type="slidenum">
              <a:rPr lang="en-US" altLang="zh-CN"/>
              <a:pPr>
                <a:defRPr/>
              </a:pPr>
              <a:t>‹#›</a:t>
            </a:fld>
            <a:endParaRPr lang="en-US" altLang="zh-CN"/>
          </a:p>
        </p:txBody>
      </p:sp>
    </p:spTree>
    <p:extLst>
      <p:ext uri="{BB962C8B-B14F-4D97-AF65-F5344CB8AC3E}">
        <p14:creationId xmlns:p14="http://schemas.microsoft.com/office/powerpoint/2010/main" val="605577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609600"/>
            <a:ext cx="2135187" cy="54895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1625" y="609600"/>
            <a:ext cx="6253163" cy="54895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258E28D5-F554-4C5D-8338-B35051586ECA}" type="slidenum">
              <a:rPr lang="en-US" altLang="zh-CN"/>
              <a:pPr>
                <a:defRPr/>
              </a:pPr>
              <a:t>‹#›</a:t>
            </a:fld>
            <a:endParaRPr lang="en-US" altLang="zh-CN"/>
          </a:p>
        </p:txBody>
      </p:sp>
    </p:spTree>
    <p:extLst>
      <p:ext uri="{BB962C8B-B14F-4D97-AF65-F5344CB8AC3E}">
        <p14:creationId xmlns:p14="http://schemas.microsoft.com/office/powerpoint/2010/main" val="1329798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155E5571-7132-4FBA-9AD0-FDC937CDE031}" type="slidenum">
              <a:rPr lang="en-US" altLang="zh-CN"/>
              <a:pPr>
                <a:defRPr/>
              </a:pPr>
              <a:t>‹#›</a:t>
            </a:fld>
            <a:endParaRPr lang="en-US" altLang="zh-CN"/>
          </a:p>
        </p:txBody>
      </p:sp>
    </p:spTree>
    <p:extLst>
      <p:ext uri="{BB962C8B-B14F-4D97-AF65-F5344CB8AC3E}">
        <p14:creationId xmlns:p14="http://schemas.microsoft.com/office/powerpoint/2010/main" val="3783797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C373B87-935E-489F-8FE8-7F954777D773}" type="slidenum">
              <a:rPr lang="en-US" altLang="zh-CN"/>
              <a:pPr>
                <a:defRPr/>
              </a:pPr>
              <a:t>‹#›</a:t>
            </a:fld>
            <a:endParaRPr lang="en-US" altLang="zh-CN"/>
          </a:p>
        </p:txBody>
      </p:sp>
    </p:spTree>
    <p:extLst>
      <p:ext uri="{BB962C8B-B14F-4D97-AF65-F5344CB8AC3E}">
        <p14:creationId xmlns:p14="http://schemas.microsoft.com/office/powerpoint/2010/main" val="1646708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01625" y="1905000"/>
            <a:ext cx="4194175" cy="4194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05000"/>
            <a:ext cx="4194175" cy="4194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97F92E44-C68B-4A77-9DB2-C3B87A30AAC3}" type="slidenum">
              <a:rPr lang="en-US" altLang="zh-CN"/>
              <a:pPr>
                <a:defRPr/>
              </a:pPr>
              <a:t>‹#›</a:t>
            </a:fld>
            <a:endParaRPr lang="en-US" altLang="zh-CN"/>
          </a:p>
        </p:txBody>
      </p:sp>
    </p:spTree>
    <p:extLst>
      <p:ext uri="{BB962C8B-B14F-4D97-AF65-F5344CB8AC3E}">
        <p14:creationId xmlns:p14="http://schemas.microsoft.com/office/powerpoint/2010/main" val="806302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9B13D258-40F7-467A-96B1-968101EF082C}" type="slidenum">
              <a:rPr lang="en-US" altLang="zh-CN"/>
              <a:pPr>
                <a:defRPr/>
              </a:pPr>
              <a:t>‹#›</a:t>
            </a:fld>
            <a:endParaRPr lang="en-US" altLang="zh-CN"/>
          </a:p>
        </p:txBody>
      </p:sp>
    </p:spTree>
    <p:extLst>
      <p:ext uri="{BB962C8B-B14F-4D97-AF65-F5344CB8AC3E}">
        <p14:creationId xmlns:p14="http://schemas.microsoft.com/office/powerpoint/2010/main" val="1296839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906D3C2B-084E-4A3A-842E-145E1F4551F2}" type="slidenum">
              <a:rPr lang="en-US" altLang="zh-CN"/>
              <a:pPr>
                <a:defRPr/>
              </a:pPr>
              <a:t>‹#›</a:t>
            </a:fld>
            <a:endParaRPr lang="en-US" altLang="zh-CN"/>
          </a:p>
        </p:txBody>
      </p:sp>
    </p:spTree>
    <p:extLst>
      <p:ext uri="{BB962C8B-B14F-4D97-AF65-F5344CB8AC3E}">
        <p14:creationId xmlns:p14="http://schemas.microsoft.com/office/powerpoint/2010/main" val="4134575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2C7670DB-AD6C-450C-A03D-C29753C0DDC4}" type="slidenum">
              <a:rPr lang="en-US" altLang="zh-CN"/>
              <a:pPr>
                <a:defRPr/>
              </a:pPr>
              <a:t>‹#›</a:t>
            </a:fld>
            <a:endParaRPr lang="en-US" altLang="zh-CN"/>
          </a:p>
        </p:txBody>
      </p:sp>
    </p:spTree>
    <p:extLst>
      <p:ext uri="{BB962C8B-B14F-4D97-AF65-F5344CB8AC3E}">
        <p14:creationId xmlns:p14="http://schemas.microsoft.com/office/powerpoint/2010/main" val="419287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EFD8323C-B593-4E6F-9B59-F22CD9D8FAFA}" type="slidenum">
              <a:rPr lang="en-US" altLang="zh-CN"/>
              <a:pPr>
                <a:defRPr/>
              </a:pPr>
              <a:t>‹#›</a:t>
            </a:fld>
            <a:endParaRPr lang="en-US" altLang="zh-CN"/>
          </a:p>
        </p:txBody>
      </p:sp>
    </p:spTree>
    <p:extLst>
      <p:ext uri="{BB962C8B-B14F-4D97-AF65-F5344CB8AC3E}">
        <p14:creationId xmlns:p14="http://schemas.microsoft.com/office/powerpoint/2010/main" val="1180131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21672202-6D85-454E-92E6-963573923513}" type="slidenum">
              <a:rPr lang="en-US" altLang="zh-CN"/>
              <a:pPr>
                <a:defRPr/>
              </a:pPr>
              <a:t>‹#›</a:t>
            </a:fld>
            <a:endParaRPr lang="en-US" altLang="zh-CN"/>
          </a:p>
        </p:txBody>
      </p:sp>
    </p:spTree>
    <p:extLst>
      <p:ext uri="{BB962C8B-B14F-4D97-AF65-F5344CB8AC3E}">
        <p14:creationId xmlns:p14="http://schemas.microsoft.com/office/powerpoint/2010/main" val="1522039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Rot="1" noChangeArrowheads="1"/>
          </p:cNvSpPr>
          <p:nvPr>
            <p:ph type="title"/>
          </p:nvPr>
        </p:nvSpPr>
        <p:spPr bwMode="auto">
          <a:xfrm>
            <a:off x="301625" y="609600"/>
            <a:ext cx="8540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Rot="1" noChangeArrowheads="1"/>
          </p:cNvSpPr>
          <p:nvPr>
            <p:ph type="body" idx="1"/>
          </p:nvPr>
        </p:nvSpPr>
        <p:spPr bwMode="auto">
          <a:xfrm>
            <a:off x="301625" y="1905000"/>
            <a:ext cx="8540750" cy="419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6148" name="Rectangle 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defRPr>
            </a:lvl1pPr>
          </a:lstStyle>
          <a:p>
            <a:pPr>
              <a:defRPr/>
            </a:pPr>
            <a:endParaRPr lang="en-US" altLang="zh-CN"/>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ltLang="zh-CN"/>
          </a:p>
        </p:txBody>
      </p:sp>
      <p:sp>
        <p:nvSpPr>
          <p:cNvPr id="6150" name="Rectangle 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BCE99F7-D08F-4BBA-A7D1-0F4C85D2FDF5}"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85000"/>
        <a:buFont typeface="Wingdings" panose="05000000000000000000" pitchFamily="2" charset="2"/>
        <a:buChar char="v"/>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9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5pPr>
      <a:lvl6pPr marL="2514600" indent="-228600" algn="l" rtl="0" fontAlgn="base">
        <a:spcBef>
          <a:spcPct val="20000"/>
        </a:spcBef>
        <a:spcAft>
          <a:spcPct val="0"/>
        </a:spcAft>
        <a:buClr>
          <a:schemeClr val="hlink"/>
        </a:buClr>
        <a:buSzPct val="85000"/>
        <a:buFont typeface="Wingdings" pitchFamily="2" charset="2"/>
        <a:buChar char="v"/>
        <a:defRPr sz="2000">
          <a:solidFill>
            <a:schemeClr val="tx1"/>
          </a:solidFill>
          <a:latin typeface="+mn-lt"/>
          <a:ea typeface="+mn-ea"/>
        </a:defRPr>
      </a:lvl6pPr>
      <a:lvl7pPr marL="2971800" indent="-228600" algn="l" rtl="0" fontAlgn="base">
        <a:spcBef>
          <a:spcPct val="20000"/>
        </a:spcBef>
        <a:spcAft>
          <a:spcPct val="0"/>
        </a:spcAft>
        <a:buClr>
          <a:schemeClr val="hlink"/>
        </a:buClr>
        <a:buSzPct val="85000"/>
        <a:buFont typeface="Wingdings" pitchFamily="2" charset="2"/>
        <a:buChar char="v"/>
        <a:defRPr sz="2000">
          <a:solidFill>
            <a:schemeClr val="tx1"/>
          </a:solidFill>
          <a:latin typeface="+mn-lt"/>
          <a:ea typeface="+mn-ea"/>
        </a:defRPr>
      </a:lvl7pPr>
      <a:lvl8pPr marL="3429000" indent="-228600" algn="l" rtl="0" fontAlgn="base">
        <a:spcBef>
          <a:spcPct val="20000"/>
        </a:spcBef>
        <a:spcAft>
          <a:spcPct val="0"/>
        </a:spcAft>
        <a:buClr>
          <a:schemeClr val="hlink"/>
        </a:buClr>
        <a:buSzPct val="85000"/>
        <a:buFont typeface="Wingdings" pitchFamily="2" charset="2"/>
        <a:buChar char="v"/>
        <a:defRPr sz="2000">
          <a:solidFill>
            <a:schemeClr val="tx1"/>
          </a:solidFill>
          <a:latin typeface="+mn-lt"/>
          <a:ea typeface="+mn-ea"/>
        </a:defRPr>
      </a:lvl8pPr>
      <a:lvl9pPr marL="3886200" indent="-228600" algn="l" rtl="0" fontAlgn="base">
        <a:spcBef>
          <a:spcPct val="20000"/>
        </a:spcBef>
        <a:spcAft>
          <a:spcPct val="0"/>
        </a:spcAft>
        <a:buClr>
          <a:schemeClr val="hlink"/>
        </a:buClr>
        <a:buSzPct val="85000"/>
        <a:buFont typeface="Wingdings" pitchFamily="2" charset="2"/>
        <a:buChar char="v"/>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142875" y="1439863"/>
            <a:ext cx="8813800" cy="322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45000"/>
              </a:spcBef>
              <a:buClrTx/>
              <a:buSzTx/>
              <a:buFontTx/>
              <a:buNone/>
            </a:pPr>
            <a:r>
              <a:rPr lang="zh-CN" altLang="en-US" sz="4400" b="1">
                <a:latin typeface="华文新魏" panose="02010800040101010101" pitchFamily="2" charset="-122"/>
                <a:ea typeface="华文新魏" panose="02010800040101010101" pitchFamily="2" charset="-122"/>
              </a:rPr>
              <a:t>北京培黎职业学院计算机系</a:t>
            </a:r>
          </a:p>
          <a:p>
            <a:pPr algn="ctr" eaLnBrk="1" hangingPunct="1">
              <a:spcBef>
                <a:spcPct val="45000"/>
              </a:spcBef>
              <a:buClrTx/>
              <a:buSzTx/>
              <a:buFontTx/>
              <a:buNone/>
            </a:pPr>
            <a:r>
              <a:rPr lang="en-US" altLang="zh-CN" sz="4400" b="1">
                <a:latin typeface="华文新魏" panose="02010800040101010101" pitchFamily="2" charset="-122"/>
                <a:ea typeface="华文新魏" panose="02010800040101010101" pitchFamily="2" charset="-122"/>
              </a:rPr>
              <a:t>2024</a:t>
            </a:r>
            <a:r>
              <a:rPr lang="zh-CN" altLang="en-US" sz="4400" b="1">
                <a:latin typeface="华文新魏" panose="02010800040101010101" pitchFamily="2" charset="-122"/>
                <a:ea typeface="华文新魏" panose="02010800040101010101" pitchFamily="2" charset="-122"/>
              </a:rPr>
              <a:t>届高职</a:t>
            </a:r>
          </a:p>
          <a:p>
            <a:pPr algn="ctr" eaLnBrk="1" hangingPunct="1">
              <a:spcBef>
                <a:spcPct val="45000"/>
              </a:spcBef>
              <a:buClrTx/>
              <a:buSzTx/>
              <a:buFontTx/>
              <a:buNone/>
            </a:pPr>
            <a:r>
              <a:rPr lang="zh-CN" altLang="en-US" sz="6600" b="1">
                <a:solidFill>
                  <a:srgbClr val="F40628"/>
                </a:solidFill>
                <a:latin typeface="华文新魏" panose="02010800040101010101" pitchFamily="2" charset="-122"/>
                <a:ea typeface="华文新魏" panose="02010800040101010101" pitchFamily="2" charset="-122"/>
              </a:rPr>
              <a:t>毕业综合实践动员大会</a:t>
            </a:r>
            <a:r>
              <a:rPr lang="zh-CN" altLang="en-US" sz="4800">
                <a:latin typeface="华文新魏" panose="02010800040101010101" pitchFamily="2" charset="-122"/>
                <a:ea typeface="华文新魏" panose="02010800040101010101" pitchFamily="2" charset="-122"/>
              </a:rPr>
              <a:t> </a:t>
            </a:r>
          </a:p>
        </p:txBody>
      </p:sp>
      <p:sp>
        <p:nvSpPr>
          <p:cNvPr id="3075" name="文本框 1"/>
          <p:cNvSpPr txBox="1">
            <a:spLocks noChangeArrowheads="1"/>
          </p:cNvSpPr>
          <p:nvPr/>
        </p:nvSpPr>
        <p:spPr bwMode="auto">
          <a:xfrm>
            <a:off x="2759075" y="5562600"/>
            <a:ext cx="3581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a:spcBef>
                <a:spcPct val="0"/>
              </a:spcBef>
              <a:buClrTx/>
              <a:buSzTx/>
              <a:buFontTx/>
              <a:buNone/>
            </a:pPr>
            <a:r>
              <a:rPr lang="en-US" altLang="zh-CN" sz="2400" b="1"/>
              <a:t>2023</a:t>
            </a:r>
            <a:r>
              <a:rPr lang="zh-CN" altLang="en-US" sz="2400" b="1"/>
              <a:t>年</a:t>
            </a:r>
            <a:r>
              <a:rPr lang="en-US" altLang="zh-CN" sz="2400" b="1"/>
              <a:t>10</a:t>
            </a:r>
            <a:r>
              <a:rPr lang="zh-CN" altLang="en-US" sz="2400" b="1"/>
              <a:t>月</a:t>
            </a:r>
            <a:r>
              <a:rPr lang="en-US" altLang="zh-CN" sz="2400" b="1"/>
              <a:t>29</a:t>
            </a:r>
            <a:r>
              <a:rPr lang="zh-CN" altLang="en-US" sz="2400" b="1"/>
              <a:t>日</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609600" y="1752600"/>
            <a:ext cx="8077200" cy="354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20725">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eaLnBrk="1" hangingPunct="1">
              <a:lnSpc>
                <a:spcPct val="135000"/>
              </a:lnSpc>
              <a:spcBef>
                <a:spcPct val="50000"/>
              </a:spcBef>
              <a:buClrTx/>
              <a:buSzTx/>
              <a:buFontTx/>
              <a:buNone/>
            </a:pPr>
            <a:r>
              <a:rPr lang="en-US" altLang="zh-CN" sz="2800" b="1"/>
              <a:t> </a:t>
            </a:r>
            <a:r>
              <a:rPr lang="zh-CN" altLang="en-US" sz="2800" b="1"/>
              <a:t>毕业综合实践是高等职业院校人才培养方案中必要的教学环节。在全部课程教学环节完成之后，通过开展毕业综合实践，学生可以进一步掌握所学的专业基础知识，实现专业综合能力的有效训练，有助于培养学生的职业能力、创新精神，提高学生的综合素质。 </a:t>
            </a:r>
          </a:p>
        </p:txBody>
      </p:sp>
      <p:sp>
        <p:nvSpPr>
          <p:cNvPr id="17413" name="Text Box 5"/>
          <p:cNvSpPr txBox="1">
            <a:spLocks noChangeArrowheads="1"/>
          </p:cNvSpPr>
          <p:nvPr/>
        </p:nvSpPr>
        <p:spPr bwMode="auto">
          <a:xfrm>
            <a:off x="2133600" y="457200"/>
            <a:ext cx="4495800" cy="833438"/>
          </a:xfrm>
          <a:prstGeom prst="rect">
            <a:avLst/>
          </a:prstGeom>
          <a:gradFill rotWithShape="1">
            <a:gsLst>
              <a:gs pos="0">
                <a:schemeClr val="bg2"/>
              </a:gs>
              <a:gs pos="50000">
                <a:schemeClr val="accent1"/>
              </a:gs>
              <a:gs pos="100000">
                <a:schemeClr val="bg2"/>
              </a:gs>
            </a:gsLst>
            <a:lin ang="5400000" scaled="1"/>
          </a:gradFill>
          <a:ln w="9525" algn="ctr">
            <a:solidFill>
              <a:schemeClr val="tx1"/>
            </a:solidFill>
            <a:miter lim="800000"/>
            <a:headEnd/>
            <a:tailEnd/>
          </a:ln>
          <a:effectLst/>
        </p:spPr>
        <p:txBody>
          <a:bodyPr anchor="ctr">
            <a:spAutoFit/>
          </a:bodyPr>
          <a:lstStyle/>
          <a:p>
            <a:pPr algn="ctr" eaLnBrk="1" hangingPunct="1">
              <a:defRPr/>
            </a:pPr>
            <a:r>
              <a:rPr lang="zh-CN" altLang="en-US" sz="4800" b="1">
                <a:solidFill>
                  <a:srgbClr val="F40628"/>
                </a:solidFill>
                <a:latin typeface="华文新魏" pitchFamily="2" charset="-122"/>
                <a:ea typeface="华文新魏" pitchFamily="2" charset="-122"/>
              </a:rPr>
              <a:t>总   则</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1219200" y="574675"/>
            <a:ext cx="7048500" cy="833438"/>
          </a:xfrm>
          <a:prstGeom prst="rect">
            <a:avLst/>
          </a:prstGeom>
          <a:gradFill rotWithShape="1">
            <a:gsLst>
              <a:gs pos="0">
                <a:schemeClr val="bg2"/>
              </a:gs>
              <a:gs pos="50000">
                <a:schemeClr val="accent1"/>
              </a:gs>
              <a:gs pos="100000">
                <a:schemeClr val="bg2"/>
              </a:gs>
            </a:gsLst>
            <a:lin ang="5400000" scaled="1"/>
          </a:gradFill>
          <a:ln w="9525">
            <a:solidFill>
              <a:schemeClr val="tx1"/>
            </a:solidFill>
            <a:miter lim="800000"/>
            <a:headEnd/>
            <a:tailEnd/>
          </a:ln>
          <a:effectLst/>
        </p:spPr>
        <p:txBody>
          <a:bodyPr wrap="none" anchor="ctr">
            <a:spAutoFit/>
          </a:bodyPr>
          <a:lstStyle/>
          <a:p>
            <a:pPr eaLnBrk="1" hangingPunct="1">
              <a:defRPr/>
            </a:pPr>
            <a:r>
              <a:rPr lang="zh-CN" altLang="en-US" sz="4800" b="1">
                <a:solidFill>
                  <a:srgbClr val="F40628"/>
                </a:solidFill>
                <a:latin typeface="华文新魏" pitchFamily="2" charset="-122"/>
                <a:ea typeface="华文新魏" pitchFamily="2" charset="-122"/>
              </a:rPr>
              <a:t>毕业综合实践的基本内容 </a:t>
            </a:r>
          </a:p>
        </p:txBody>
      </p:sp>
      <p:sp>
        <p:nvSpPr>
          <p:cNvPr id="5123" name="AutoShape 7"/>
          <p:cNvSpPr>
            <a:spLocks noChangeArrowheads="1"/>
          </p:cNvSpPr>
          <p:nvPr/>
        </p:nvSpPr>
        <p:spPr bwMode="auto">
          <a:xfrm>
            <a:off x="7772400" y="4735513"/>
            <a:ext cx="1219200" cy="979487"/>
          </a:xfrm>
          <a:prstGeom prst="roundRect">
            <a:avLst>
              <a:gd name="adj" fmla="val 16667"/>
            </a:avLst>
          </a:prstGeom>
          <a:solidFill>
            <a:srgbClr val="FFFFFF"/>
          </a:solidFill>
          <a:ln w="9525">
            <a:solidFill>
              <a:srgbClr val="000000"/>
            </a:solidFill>
            <a:round/>
            <a:headEnd/>
            <a:tailEnd/>
          </a:ln>
        </p:spPr>
        <p:txBody>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r>
              <a:rPr lang="zh-CN" altLang="en-US" sz="2400" b="1">
                <a:latin typeface="Times New Roman" panose="02020603050405020304" pitchFamily="18" charset="0"/>
              </a:rPr>
              <a:t>至少选择一种</a:t>
            </a:r>
            <a:endParaRPr lang="zh-CN" altLang="en-US" sz="4000" b="1"/>
          </a:p>
        </p:txBody>
      </p:sp>
      <p:grpSp>
        <p:nvGrpSpPr>
          <p:cNvPr id="5124" name="Group 8"/>
          <p:cNvGrpSpPr>
            <a:grpSpLocks/>
          </p:cNvGrpSpPr>
          <p:nvPr/>
        </p:nvGrpSpPr>
        <p:grpSpPr bwMode="auto">
          <a:xfrm>
            <a:off x="4800600" y="3756025"/>
            <a:ext cx="2667000" cy="2720975"/>
            <a:chOff x="6117" y="7809"/>
            <a:chExt cx="2773" cy="2541"/>
          </a:xfrm>
        </p:grpSpPr>
        <p:sp>
          <p:nvSpPr>
            <p:cNvPr id="5130" name="Rectangle 9"/>
            <p:cNvSpPr>
              <a:spLocks noChangeArrowheads="1"/>
            </p:cNvSpPr>
            <p:nvPr/>
          </p:nvSpPr>
          <p:spPr bwMode="auto">
            <a:xfrm>
              <a:off x="6429" y="9825"/>
              <a:ext cx="2461" cy="525"/>
            </a:xfrm>
            <a:prstGeom prst="rect">
              <a:avLst/>
            </a:prstGeom>
            <a:solidFill>
              <a:srgbClr val="FFFFFF"/>
            </a:solidFill>
            <a:ln w="9525">
              <a:solidFill>
                <a:srgbClr val="000000"/>
              </a:solidFill>
              <a:miter lim="800000"/>
              <a:headEnd/>
              <a:tailEnd/>
            </a:ln>
          </p:spPr>
          <p:txBody>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r>
                <a:rPr lang="zh-CN" altLang="en-US" sz="2000" b="1">
                  <a:latin typeface="Times New Roman" panose="02020603050405020304" pitchFamily="18" charset="0"/>
                </a:rPr>
                <a:t>毕业综合作业</a:t>
              </a:r>
              <a:endParaRPr lang="zh-CN" altLang="en-US" sz="3600" b="1"/>
            </a:p>
          </p:txBody>
        </p:sp>
        <p:sp>
          <p:nvSpPr>
            <p:cNvPr id="5131" name="AutoShape 10"/>
            <p:cNvSpPr>
              <a:spLocks/>
            </p:cNvSpPr>
            <p:nvPr/>
          </p:nvSpPr>
          <p:spPr bwMode="auto">
            <a:xfrm>
              <a:off x="6117" y="7916"/>
              <a:ext cx="312" cy="2233"/>
            </a:xfrm>
            <a:prstGeom prst="leftBrace">
              <a:avLst>
                <a:gd name="adj1" fmla="val 59642"/>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endParaRPr lang="zh-CN" altLang="en-US" sz="1800"/>
            </a:p>
          </p:txBody>
        </p:sp>
        <p:sp>
          <p:nvSpPr>
            <p:cNvPr id="5132" name="Rectangle 11"/>
            <p:cNvSpPr>
              <a:spLocks noChangeArrowheads="1"/>
            </p:cNvSpPr>
            <p:nvPr/>
          </p:nvSpPr>
          <p:spPr bwMode="auto">
            <a:xfrm>
              <a:off x="6426" y="7809"/>
              <a:ext cx="2461" cy="525"/>
            </a:xfrm>
            <a:prstGeom prst="rect">
              <a:avLst/>
            </a:prstGeom>
            <a:solidFill>
              <a:srgbClr val="FFFFFF"/>
            </a:solidFill>
            <a:ln w="9525">
              <a:solidFill>
                <a:srgbClr val="000000"/>
              </a:solidFill>
              <a:miter lim="800000"/>
              <a:headEnd/>
              <a:tailEnd/>
            </a:ln>
          </p:spPr>
          <p:txBody>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r>
                <a:rPr lang="zh-CN" altLang="en-US" sz="2000" b="1">
                  <a:latin typeface="Times New Roman" panose="02020603050405020304" pitchFamily="18" charset="0"/>
                </a:rPr>
                <a:t>专业实践调查报告</a:t>
              </a:r>
              <a:endParaRPr lang="zh-CN" altLang="en-US" sz="3600" b="1"/>
            </a:p>
          </p:txBody>
        </p:sp>
        <p:sp>
          <p:nvSpPr>
            <p:cNvPr id="5133" name="Rectangle 12"/>
            <p:cNvSpPr>
              <a:spLocks noChangeArrowheads="1"/>
            </p:cNvSpPr>
            <p:nvPr/>
          </p:nvSpPr>
          <p:spPr bwMode="auto">
            <a:xfrm>
              <a:off x="6408" y="8511"/>
              <a:ext cx="2461" cy="525"/>
            </a:xfrm>
            <a:prstGeom prst="rect">
              <a:avLst/>
            </a:prstGeom>
            <a:solidFill>
              <a:srgbClr val="FFFFFF"/>
            </a:solidFill>
            <a:ln w="9525">
              <a:solidFill>
                <a:srgbClr val="000000"/>
              </a:solidFill>
              <a:miter lim="800000"/>
              <a:headEnd/>
              <a:tailEnd/>
            </a:ln>
          </p:spPr>
          <p:txBody>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r>
                <a:rPr lang="zh-CN" altLang="en-US" sz="2000" b="1">
                  <a:latin typeface="Times New Roman" panose="02020603050405020304" pitchFamily="18" charset="0"/>
                </a:rPr>
                <a:t>顶岗实习总结</a:t>
              </a:r>
              <a:endParaRPr lang="zh-CN" altLang="en-US" sz="3600" b="1"/>
            </a:p>
          </p:txBody>
        </p:sp>
        <p:sp>
          <p:nvSpPr>
            <p:cNvPr id="5134" name="Rectangle 13"/>
            <p:cNvSpPr>
              <a:spLocks noChangeArrowheads="1"/>
            </p:cNvSpPr>
            <p:nvPr/>
          </p:nvSpPr>
          <p:spPr bwMode="auto">
            <a:xfrm>
              <a:off x="6408" y="9151"/>
              <a:ext cx="2461" cy="525"/>
            </a:xfrm>
            <a:prstGeom prst="rect">
              <a:avLst/>
            </a:prstGeom>
            <a:solidFill>
              <a:srgbClr val="FFFFFF"/>
            </a:solidFill>
            <a:ln w="9525">
              <a:solidFill>
                <a:srgbClr val="000000"/>
              </a:solidFill>
              <a:miter lim="800000"/>
              <a:headEnd/>
              <a:tailEnd/>
            </a:ln>
          </p:spPr>
          <p:txBody>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r>
                <a:rPr lang="zh-CN" altLang="en-US" sz="2000" b="1">
                  <a:latin typeface="Times New Roman" panose="02020603050405020304" pitchFamily="18" charset="0"/>
                </a:rPr>
                <a:t>毕业创作</a:t>
              </a:r>
              <a:r>
                <a:rPr lang="en-US" altLang="zh-CN" sz="2000" b="1">
                  <a:latin typeface="Times New Roman" panose="02020603050405020304" pitchFamily="18" charset="0"/>
                </a:rPr>
                <a:t>(</a:t>
              </a:r>
              <a:r>
                <a:rPr lang="zh-CN" altLang="en-US" sz="2000" b="1">
                  <a:latin typeface="Times New Roman" panose="02020603050405020304" pitchFamily="18" charset="0"/>
                </a:rPr>
                <a:t>设计</a:t>
              </a:r>
              <a:r>
                <a:rPr lang="en-US" altLang="zh-CN" sz="2000" b="1">
                  <a:latin typeface="Times New Roman" panose="02020603050405020304" pitchFamily="18" charset="0"/>
                </a:rPr>
                <a:t>)</a:t>
              </a:r>
            </a:p>
            <a:p>
              <a:pPr algn="ctr" eaLnBrk="1" hangingPunct="1">
                <a:spcBef>
                  <a:spcPct val="0"/>
                </a:spcBef>
                <a:buClrTx/>
                <a:buSzTx/>
                <a:buFontTx/>
                <a:buNone/>
              </a:pPr>
              <a:endParaRPr lang="en-US" altLang="zh-CN" sz="3600" b="1"/>
            </a:p>
          </p:txBody>
        </p:sp>
      </p:grpSp>
      <p:sp>
        <p:nvSpPr>
          <p:cNvPr id="5125" name="AutoShape 14"/>
          <p:cNvSpPr>
            <a:spLocks/>
          </p:cNvSpPr>
          <p:nvPr/>
        </p:nvSpPr>
        <p:spPr bwMode="auto">
          <a:xfrm>
            <a:off x="7543800" y="3933825"/>
            <a:ext cx="231775" cy="2390775"/>
          </a:xfrm>
          <a:prstGeom prst="rightBrace">
            <a:avLst>
              <a:gd name="adj1" fmla="val 85959"/>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endParaRPr lang="zh-CN" altLang="en-US" sz="1800"/>
          </a:p>
        </p:txBody>
      </p:sp>
      <p:sp>
        <p:nvSpPr>
          <p:cNvPr id="5126" name="Rectangle 29"/>
          <p:cNvSpPr>
            <a:spLocks noChangeArrowheads="1"/>
          </p:cNvSpPr>
          <p:nvPr/>
        </p:nvSpPr>
        <p:spPr bwMode="auto">
          <a:xfrm>
            <a:off x="1936750" y="1600200"/>
            <a:ext cx="2330450" cy="609600"/>
          </a:xfrm>
          <a:prstGeom prst="rect">
            <a:avLst/>
          </a:prstGeom>
          <a:solidFill>
            <a:srgbClr val="FFFFFF"/>
          </a:solidFill>
          <a:ln w="9525">
            <a:solidFill>
              <a:srgbClr val="000000"/>
            </a:solidFill>
            <a:miter lim="800000"/>
            <a:headEnd/>
            <a:tailEnd/>
          </a:ln>
        </p:spPr>
        <p:txBody>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r>
              <a:rPr lang="zh-CN" altLang="en-US" sz="2800" b="1">
                <a:latin typeface="Times New Roman" panose="02020603050405020304" pitchFamily="18" charset="0"/>
              </a:rPr>
              <a:t>顶岗实习</a:t>
            </a:r>
            <a:endParaRPr lang="zh-CN" altLang="en-US" sz="4400" b="1"/>
          </a:p>
        </p:txBody>
      </p:sp>
      <p:sp>
        <p:nvSpPr>
          <p:cNvPr id="5127" name="Rectangle 30"/>
          <p:cNvSpPr>
            <a:spLocks noChangeArrowheads="1"/>
          </p:cNvSpPr>
          <p:nvPr/>
        </p:nvSpPr>
        <p:spPr bwMode="auto">
          <a:xfrm>
            <a:off x="533400" y="2133600"/>
            <a:ext cx="609600" cy="2743200"/>
          </a:xfrm>
          <a:prstGeom prst="rect">
            <a:avLst/>
          </a:prstGeom>
          <a:solidFill>
            <a:srgbClr val="FFFFFF"/>
          </a:solidFill>
          <a:ln w="9525">
            <a:solidFill>
              <a:srgbClr val="000000"/>
            </a:solidFill>
            <a:miter lim="800000"/>
            <a:headEnd/>
            <a:tailEnd/>
          </a:ln>
        </p:spPr>
        <p:txBody>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r>
              <a:rPr lang="zh-CN" altLang="en-US" sz="2800" b="1">
                <a:latin typeface="Times New Roman" panose="02020603050405020304" pitchFamily="18" charset="0"/>
              </a:rPr>
              <a:t>毕</a:t>
            </a:r>
          </a:p>
          <a:p>
            <a:pPr algn="ctr" eaLnBrk="1" hangingPunct="1">
              <a:spcBef>
                <a:spcPct val="0"/>
              </a:spcBef>
              <a:buClrTx/>
              <a:buSzTx/>
              <a:buFontTx/>
              <a:buNone/>
            </a:pPr>
            <a:r>
              <a:rPr lang="zh-CN" altLang="en-US" sz="2800" b="1">
                <a:latin typeface="Times New Roman" panose="02020603050405020304" pitchFamily="18" charset="0"/>
              </a:rPr>
              <a:t>业</a:t>
            </a:r>
          </a:p>
          <a:p>
            <a:pPr algn="ctr" eaLnBrk="1" hangingPunct="1">
              <a:spcBef>
                <a:spcPct val="0"/>
              </a:spcBef>
              <a:buClrTx/>
              <a:buSzTx/>
              <a:buFontTx/>
              <a:buNone/>
            </a:pPr>
            <a:r>
              <a:rPr lang="zh-CN" altLang="en-US" sz="2800" b="1">
                <a:latin typeface="Times New Roman" panose="02020603050405020304" pitchFamily="18" charset="0"/>
              </a:rPr>
              <a:t>综</a:t>
            </a:r>
          </a:p>
          <a:p>
            <a:pPr algn="ctr" eaLnBrk="1" hangingPunct="1">
              <a:spcBef>
                <a:spcPct val="0"/>
              </a:spcBef>
              <a:buClrTx/>
              <a:buSzTx/>
              <a:buFontTx/>
              <a:buNone/>
            </a:pPr>
            <a:r>
              <a:rPr lang="zh-CN" altLang="en-US" sz="2800" b="1">
                <a:latin typeface="Times New Roman" panose="02020603050405020304" pitchFamily="18" charset="0"/>
              </a:rPr>
              <a:t>合</a:t>
            </a:r>
          </a:p>
          <a:p>
            <a:pPr algn="ctr" eaLnBrk="1" hangingPunct="1">
              <a:spcBef>
                <a:spcPct val="0"/>
              </a:spcBef>
              <a:buClrTx/>
              <a:buSzTx/>
              <a:buFontTx/>
              <a:buNone/>
            </a:pPr>
            <a:r>
              <a:rPr lang="zh-CN" altLang="en-US" sz="2800" b="1">
                <a:latin typeface="Times New Roman" panose="02020603050405020304" pitchFamily="18" charset="0"/>
              </a:rPr>
              <a:t>实</a:t>
            </a:r>
          </a:p>
          <a:p>
            <a:pPr algn="ctr" eaLnBrk="1" hangingPunct="1">
              <a:spcBef>
                <a:spcPct val="0"/>
              </a:spcBef>
              <a:buClrTx/>
              <a:buSzTx/>
              <a:buFontTx/>
              <a:buNone/>
            </a:pPr>
            <a:r>
              <a:rPr lang="zh-CN" altLang="en-US" sz="2800" b="1">
                <a:latin typeface="Times New Roman" panose="02020603050405020304" pitchFamily="18" charset="0"/>
              </a:rPr>
              <a:t>践</a:t>
            </a:r>
            <a:endParaRPr lang="zh-CN" altLang="en-US" sz="4400" b="1"/>
          </a:p>
        </p:txBody>
      </p:sp>
      <p:sp>
        <p:nvSpPr>
          <p:cNvPr id="5128" name="AutoShape 31"/>
          <p:cNvSpPr>
            <a:spLocks/>
          </p:cNvSpPr>
          <p:nvPr/>
        </p:nvSpPr>
        <p:spPr bwMode="auto">
          <a:xfrm>
            <a:off x="1219200" y="1981200"/>
            <a:ext cx="582613" cy="3116263"/>
          </a:xfrm>
          <a:prstGeom prst="leftBrace">
            <a:avLst>
              <a:gd name="adj1" fmla="val 44573"/>
              <a:gd name="adj2" fmla="val 50000"/>
            </a:avLst>
          </a:prstGeom>
          <a:noFill/>
          <a:ln w="38100">
            <a:solidFill>
              <a:srgbClr val="F40628"/>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endParaRPr lang="zh-CN" altLang="en-US" sz="1800"/>
          </a:p>
        </p:txBody>
      </p:sp>
      <p:sp>
        <p:nvSpPr>
          <p:cNvPr id="5129" name="Rectangle 32"/>
          <p:cNvSpPr>
            <a:spLocks noChangeArrowheads="1"/>
          </p:cNvSpPr>
          <p:nvPr/>
        </p:nvSpPr>
        <p:spPr bwMode="auto">
          <a:xfrm>
            <a:off x="1905000" y="4848225"/>
            <a:ext cx="2895600" cy="561975"/>
          </a:xfrm>
          <a:prstGeom prst="rect">
            <a:avLst/>
          </a:prstGeom>
          <a:solidFill>
            <a:srgbClr val="FFFFFF"/>
          </a:solidFill>
          <a:ln w="9525">
            <a:solidFill>
              <a:srgbClr val="000000"/>
            </a:solidFill>
            <a:miter lim="800000"/>
            <a:headEnd/>
            <a:tailEnd/>
          </a:ln>
        </p:spPr>
        <p:txBody>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r>
              <a:rPr lang="zh-CN" altLang="en-US" sz="2600" b="1">
                <a:latin typeface="Times New Roman" panose="02020603050405020304" pitchFamily="18" charset="0"/>
              </a:rPr>
              <a:t>毕业综合实践报告</a:t>
            </a:r>
            <a:endParaRPr lang="zh-CN" altLang="en-US" sz="2600"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1143000" y="152400"/>
            <a:ext cx="7051675" cy="650875"/>
          </a:xfrm>
          <a:prstGeom prst="rect">
            <a:avLst/>
          </a:prstGeom>
          <a:gradFill rotWithShape="1">
            <a:gsLst>
              <a:gs pos="0">
                <a:schemeClr val="bg2"/>
              </a:gs>
              <a:gs pos="50000">
                <a:schemeClr val="accent1"/>
              </a:gs>
              <a:gs pos="100000">
                <a:schemeClr val="bg2"/>
              </a:gs>
            </a:gsLst>
            <a:lin ang="5400000" scaled="1"/>
          </a:gradFill>
          <a:ln w="9525" algn="ctr">
            <a:solidFill>
              <a:schemeClr val="tx1"/>
            </a:solidFill>
            <a:miter lim="800000"/>
            <a:headEnd/>
            <a:tailEnd/>
          </a:ln>
          <a:effectLst/>
        </p:spPr>
        <p:txBody>
          <a:bodyPr wrap="none" anchor="ctr">
            <a:spAutoFit/>
          </a:bodyPr>
          <a:lstStyle/>
          <a:p>
            <a:pPr eaLnBrk="1" hangingPunct="1">
              <a:defRPr/>
            </a:pPr>
            <a:r>
              <a:rPr lang="zh-CN" altLang="en-US" sz="3600" b="1">
                <a:solidFill>
                  <a:srgbClr val="F40628"/>
                </a:solidFill>
                <a:latin typeface="华文新魏" pitchFamily="2" charset="-122"/>
                <a:ea typeface="华文新魏" pitchFamily="2" charset="-122"/>
              </a:rPr>
              <a:t>毕业综合实践年度实施的时间安排</a:t>
            </a:r>
          </a:p>
        </p:txBody>
      </p:sp>
      <p:graphicFrame>
        <p:nvGraphicFramePr>
          <p:cNvPr id="10434" name="Group 194"/>
          <p:cNvGraphicFramePr>
            <a:graphicFrameLocks noGrp="1"/>
          </p:cNvGraphicFramePr>
          <p:nvPr/>
        </p:nvGraphicFramePr>
        <p:xfrm>
          <a:off x="76200" y="990600"/>
          <a:ext cx="8915400" cy="4759325"/>
        </p:xfrm>
        <a:graphic>
          <a:graphicData uri="http://schemas.openxmlformats.org/drawingml/2006/table">
            <a:tbl>
              <a:tblPr/>
              <a:tblGrid>
                <a:gridCol w="990600">
                  <a:extLst>
                    <a:ext uri="{9D8B030D-6E8A-4147-A177-3AD203B41FA5}">
                      <a16:colId xmlns:a16="http://schemas.microsoft.com/office/drawing/2014/main" val="20000"/>
                    </a:ext>
                  </a:extLst>
                </a:gridCol>
                <a:gridCol w="2362200">
                  <a:extLst>
                    <a:ext uri="{9D8B030D-6E8A-4147-A177-3AD203B41FA5}">
                      <a16:colId xmlns:a16="http://schemas.microsoft.com/office/drawing/2014/main" val="20001"/>
                    </a:ext>
                  </a:extLst>
                </a:gridCol>
                <a:gridCol w="5562600">
                  <a:extLst>
                    <a:ext uri="{9D8B030D-6E8A-4147-A177-3AD203B41FA5}">
                      <a16:colId xmlns:a16="http://schemas.microsoft.com/office/drawing/2014/main" val="20002"/>
                    </a:ext>
                  </a:extLst>
                </a:gridCol>
              </a:tblGrid>
              <a:tr h="45720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rgbClr val="000000"/>
                          </a:solidFill>
                          <a:effectLst/>
                          <a:latin typeface="Calibri" pitchFamily="34" charset="0"/>
                          <a:ea typeface="宋体" pitchFamily="2" charset="-122"/>
                        </a:rPr>
                        <a:t>序号</a:t>
                      </a:r>
                      <a:endParaRPr kumimoji="0" lang="zh-CN" altLang="en-US" sz="3200" b="1" i="0" u="none" strike="noStrike" cap="none" normalizeH="0" baseline="0" dirty="0" smtClean="0">
                        <a:ln>
                          <a:noFill/>
                        </a:ln>
                        <a:solidFill>
                          <a:schemeClr val="tx1"/>
                        </a:solidFill>
                        <a:effectLst/>
                        <a:latin typeface="Arial" charset="0"/>
                        <a:ea typeface="宋体" pitchFamily="2" charset="-122"/>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4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rgbClr val="000000"/>
                          </a:solidFill>
                          <a:effectLst/>
                          <a:latin typeface="Calibri" pitchFamily="34" charset="0"/>
                          <a:ea typeface="宋体" pitchFamily="2" charset="-122"/>
                        </a:rPr>
                        <a:t>时间</a:t>
                      </a:r>
                      <a:endParaRPr kumimoji="0" lang="zh-CN" altLang="en-US" sz="3200" b="1" i="0" u="none" strike="noStrike" cap="none" normalizeH="0" baseline="0" dirty="0" smtClean="0">
                        <a:ln>
                          <a:noFill/>
                        </a:ln>
                        <a:solidFill>
                          <a:schemeClr val="tx1"/>
                        </a:solidFill>
                        <a:effectLst/>
                        <a:latin typeface="Arial" charset="0"/>
                        <a:ea typeface="宋体" pitchFamily="2" charset="-122"/>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4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0000"/>
                          </a:solidFill>
                          <a:effectLst/>
                          <a:latin typeface="Calibri" pitchFamily="34" charset="0"/>
                          <a:ea typeface="宋体" pitchFamily="2" charset="-122"/>
                        </a:rPr>
                        <a:t>内容</a:t>
                      </a:r>
                      <a:endParaRPr kumimoji="0" lang="zh-CN" altLang="en-US" sz="3200" b="1" i="0" u="none" strike="noStrike" cap="none" normalizeH="0" baseline="0" smtClean="0">
                        <a:ln>
                          <a:noFill/>
                        </a:ln>
                        <a:solidFill>
                          <a:schemeClr val="tx1"/>
                        </a:solidFill>
                        <a:effectLst/>
                        <a:latin typeface="Arial" charset="0"/>
                        <a:ea typeface="宋体" pitchFamily="2" charset="-122"/>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466"/>
                    </a:solidFill>
                  </a:tcPr>
                </a:tc>
                <a:extLst>
                  <a:ext uri="{0D108BD9-81ED-4DB2-BD59-A6C34878D82A}">
                    <a16:rowId xmlns:a16="http://schemas.microsoft.com/office/drawing/2014/main" val="10000"/>
                  </a:ext>
                </a:extLst>
              </a:tr>
              <a:tr h="6401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Calibri" pitchFamily="34" charset="0"/>
                          <a:ea typeface="宋体" pitchFamily="2" charset="-122"/>
                        </a:rPr>
                        <a:t>1</a:t>
                      </a: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第五学期 </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拟定本专业</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&lt;&lt;</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毕业综合实践训练计划</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&gt;&gt;,</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指定指导教师</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6401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Calibri" pitchFamily="34" charset="0"/>
                          <a:ea typeface="宋体" pitchFamily="2" charset="-122"/>
                        </a:rPr>
                        <a:t>2</a:t>
                      </a: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C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第五学期  </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11</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月</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1</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日</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C5E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安排学生实习，做好实习前的动员和安全教育，做好岗前教育与准备工作；</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C5E5"/>
                    </a:solidFill>
                  </a:tcPr>
                </a:tc>
                <a:extLst>
                  <a:ext uri="{0D108BD9-81ED-4DB2-BD59-A6C34878D82A}">
                    <a16:rowId xmlns:a16="http://schemas.microsoft.com/office/drawing/2014/main" val="10002"/>
                  </a:ext>
                </a:extLst>
              </a:tr>
              <a:tr h="6401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Calibri" pitchFamily="34" charset="0"/>
                          <a:ea typeface="宋体" pitchFamily="2" charset="-122"/>
                        </a:rPr>
                        <a:t>3</a:t>
                      </a: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第五学期  第</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10</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周</a:t>
                      </a:r>
                      <a:r>
                        <a:rPr kumimoji="0" lang="en-US" altLang="zh-CN" sz="1800" b="1" i="0" u="none" strike="noStrike" cap="none" normalizeH="0" baseline="0" dirty="0" smtClean="0">
                          <a:ln>
                            <a:noFill/>
                          </a:ln>
                          <a:solidFill>
                            <a:srgbClr val="000000"/>
                          </a:solidFill>
                          <a:effectLst/>
                          <a:latin typeface="Arial"/>
                          <a:ea typeface="宋体" pitchFamily="2" charset="-122"/>
                        </a:rPr>
                        <a:t>—</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第六学期 第</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10</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周</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学生顶岗实习</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包含寒假</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；学院抽查学生实习状况；</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r h="6401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Calibri" pitchFamily="34" charset="0"/>
                          <a:ea typeface="宋体" pitchFamily="2" charset="-122"/>
                        </a:rPr>
                        <a:t>4</a:t>
                      </a: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C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第五学期  第</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10</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周</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C5E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学生选题并提交毕业综合实践实施计划</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 </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C5E5"/>
                    </a:solidFill>
                  </a:tcPr>
                </a:tc>
                <a:extLst>
                  <a:ext uri="{0D108BD9-81ED-4DB2-BD59-A6C34878D82A}">
                    <a16:rowId xmlns:a16="http://schemas.microsoft.com/office/drawing/2014/main" val="10004"/>
                  </a:ext>
                </a:extLst>
              </a:tr>
              <a:tr h="3657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Calibri" pitchFamily="34" charset="0"/>
                          <a:ea typeface="宋体" pitchFamily="2" charset="-122"/>
                        </a:rPr>
                        <a:t>5</a:t>
                      </a: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第五学期  第</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16</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周</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完成毕业综合实践报告任务书；</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5"/>
                  </a:ext>
                </a:extLst>
              </a:tr>
              <a:tr h="6401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Calibri" pitchFamily="34" charset="0"/>
                          <a:ea typeface="宋体" pitchFamily="2" charset="-122"/>
                        </a:rPr>
                        <a:t>6</a:t>
                      </a: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C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第六学期  第</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8</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周</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C5E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对毕业综合实践报告进行修正和完善，提交毕业综合实践材料；</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C5E5"/>
                    </a:solidFill>
                  </a:tcPr>
                </a:tc>
                <a:extLst>
                  <a:ext uri="{0D108BD9-81ED-4DB2-BD59-A6C34878D82A}">
                    <a16:rowId xmlns:a16="http://schemas.microsoft.com/office/drawing/2014/main" val="10006"/>
                  </a:ext>
                </a:extLst>
              </a:tr>
              <a:tr h="3657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Calibri" pitchFamily="34" charset="0"/>
                          <a:ea typeface="宋体" pitchFamily="2" charset="-122"/>
                        </a:rPr>
                        <a:t>7</a:t>
                      </a: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第六学期  第</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10</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周</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毕业综合实践成绩评定</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7"/>
                  </a:ext>
                </a:extLst>
              </a:tr>
              <a:tr h="3699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Calibri" pitchFamily="34" charset="0"/>
                          <a:ea typeface="宋体" pitchFamily="2" charset="-122"/>
                        </a:rPr>
                        <a:t>8</a:t>
                      </a:r>
                      <a:endParaRPr kumimoji="0" lang="en-US" altLang="zh-CN" sz="2400" b="1" i="0" u="none" strike="noStrike" cap="none" normalizeH="0" baseline="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C5E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第六学期  第</a:t>
                      </a:r>
                      <a:r>
                        <a:rPr kumimoji="0" lang="en-US" altLang="zh-CN" sz="1800" b="1" i="0" u="none" strike="noStrike" cap="none" normalizeH="0" baseline="0" dirty="0" smtClean="0">
                          <a:ln>
                            <a:noFill/>
                          </a:ln>
                          <a:solidFill>
                            <a:srgbClr val="000000"/>
                          </a:solidFill>
                          <a:effectLst/>
                          <a:latin typeface="Calibri" pitchFamily="34" charset="0"/>
                          <a:ea typeface="宋体" pitchFamily="2" charset="-122"/>
                        </a:rPr>
                        <a:t>12</a:t>
                      </a: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周</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C5E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rPr>
                        <a:t>各系总结，提交各专业毕业综合实践工作总结报告。</a:t>
                      </a:r>
                      <a:endParaRPr kumimoji="0" lang="zh-CN" altLang="en-US" sz="2400" b="1" i="0" u="none" strike="noStrike" cap="none" normalizeH="0" baseline="0" dirty="0" smtClean="0">
                        <a:ln>
                          <a:noFill/>
                        </a:ln>
                        <a:solidFill>
                          <a:schemeClr val="tx1"/>
                        </a:solidFill>
                        <a:effectLst/>
                        <a:latin typeface="Arial" charset="0"/>
                        <a:ea typeface="宋体" pitchFamily="2" charset="-122"/>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1C5E5"/>
                    </a:solidFill>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457200" y="838200"/>
            <a:ext cx="8229600" cy="578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20000"/>
              </a:lnSpc>
              <a:spcBef>
                <a:spcPct val="30000"/>
              </a:spcBef>
              <a:buClrTx/>
              <a:buSzTx/>
              <a:buFontTx/>
              <a:buNone/>
            </a:pPr>
            <a:r>
              <a:rPr lang="zh-CN" altLang="en-US" sz="2400" b="1"/>
              <a:t>（一）毕业综合实践报告是学生在毕业综合实践完成后对毕业综合实践的过程和成果做出的总结；</a:t>
            </a:r>
          </a:p>
          <a:p>
            <a:pPr eaLnBrk="1" hangingPunct="1">
              <a:lnSpc>
                <a:spcPct val="120000"/>
              </a:lnSpc>
              <a:spcBef>
                <a:spcPct val="30000"/>
              </a:spcBef>
              <a:buClrTx/>
              <a:buSzTx/>
              <a:buFontTx/>
              <a:buNone/>
            </a:pPr>
            <a:r>
              <a:rPr lang="zh-CN" altLang="en-US" sz="2400" b="1"/>
              <a:t>（二）毕业综合实践报告要求观点明确，论据充实，数据可靠，条理清楚； </a:t>
            </a:r>
          </a:p>
          <a:p>
            <a:pPr eaLnBrk="1" hangingPunct="1">
              <a:lnSpc>
                <a:spcPct val="120000"/>
              </a:lnSpc>
              <a:spcBef>
                <a:spcPct val="30000"/>
              </a:spcBef>
              <a:buClrTx/>
              <a:buSzTx/>
              <a:buFontTx/>
              <a:buNone/>
            </a:pPr>
            <a:r>
              <a:rPr lang="zh-CN" altLang="en-US" sz="2400" b="1"/>
              <a:t>（三）毕业综合实践采取“专业实践调查报告”和“顶岗实习总结”等形式时，应由各专业据实际情况提出篇章结构要求，字数不少于</a:t>
            </a:r>
            <a:r>
              <a:rPr lang="en-US" altLang="zh-CN" sz="2400" b="1">
                <a:solidFill>
                  <a:srgbClr val="F40628"/>
                </a:solidFill>
              </a:rPr>
              <a:t>3000</a:t>
            </a:r>
            <a:r>
              <a:rPr lang="zh-CN" altLang="en-US" sz="2400" b="1">
                <a:solidFill>
                  <a:srgbClr val="F40628"/>
                </a:solidFill>
              </a:rPr>
              <a:t>字</a:t>
            </a:r>
            <a:r>
              <a:rPr lang="zh-CN" altLang="en-US" sz="2400" b="1"/>
              <a:t>；</a:t>
            </a:r>
          </a:p>
          <a:p>
            <a:pPr eaLnBrk="1" hangingPunct="1">
              <a:lnSpc>
                <a:spcPct val="120000"/>
              </a:lnSpc>
              <a:spcBef>
                <a:spcPct val="30000"/>
              </a:spcBef>
              <a:buClrTx/>
              <a:buSzTx/>
              <a:buFontTx/>
              <a:buNone/>
            </a:pPr>
            <a:r>
              <a:rPr lang="zh-CN" altLang="en-US" sz="2400" b="1"/>
              <a:t>（四）文化创意类的设计成果或作品，在可以说明设计或创作意图、效果和功用的限度内由各专业据实际情况对结构提出篇章要求，字数不少于</a:t>
            </a:r>
            <a:r>
              <a:rPr lang="en-US" altLang="zh-CN" sz="2400" b="1"/>
              <a:t>3000</a:t>
            </a:r>
            <a:r>
              <a:rPr lang="zh-CN" altLang="en-US" sz="2400" b="1"/>
              <a:t>字。</a:t>
            </a:r>
          </a:p>
          <a:p>
            <a:pPr eaLnBrk="1" hangingPunct="1">
              <a:lnSpc>
                <a:spcPct val="120000"/>
              </a:lnSpc>
              <a:spcBef>
                <a:spcPct val="30000"/>
              </a:spcBef>
              <a:buClrTx/>
              <a:buSzTx/>
              <a:buFontTx/>
              <a:buNone/>
            </a:pPr>
            <a:r>
              <a:rPr lang="zh-CN" altLang="en-US" sz="2400" b="1"/>
              <a:t>（五）</a:t>
            </a:r>
            <a:r>
              <a:rPr lang="zh-CN" altLang="en-US" sz="2400" b="1">
                <a:solidFill>
                  <a:srgbClr val="F40628"/>
                </a:solidFill>
              </a:rPr>
              <a:t>毕业综合实践报告封面要求全院统一，正文用小</a:t>
            </a:r>
            <a:r>
              <a:rPr lang="en-US" altLang="zh-CN" sz="2400" b="1">
                <a:solidFill>
                  <a:srgbClr val="F40628"/>
                </a:solidFill>
              </a:rPr>
              <a:t>4</a:t>
            </a:r>
            <a:r>
              <a:rPr lang="zh-CN" altLang="en-US" sz="2400" b="1">
                <a:solidFill>
                  <a:srgbClr val="F40628"/>
                </a:solidFill>
              </a:rPr>
              <a:t>号宋体字打印</a:t>
            </a:r>
            <a:r>
              <a:rPr lang="zh-CN" altLang="en-US" sz="2400" b="1"/>
              <a:t>。</a:t>
            </a:r>
          </a:p>
        </p:txBody>
      </p:sp>
      <p:sp>
        <p:nvSpPr>
          <p:cNvPr id="11269" name="Rectangle 5"/>
          <p:cNvSpPr>
            <a:spLocks noChangeArrowheads="1"/>
          </p:cNvSpPr>
          <p:nvPr/>
        </p:nvSpPr>
        <p:spPr bwMode="auto">
          <a:xfrm>
            <a:off x="1330325" y="187325"/>
            <a:ext cx="6137275" cy="650875"/>
          </a:xfrm>
          <a:prstGeom prst="rect">
            <a:avLst/>
          </a:prstGeom>
          <a:gradFill rotWithShape="1">
            <a:gsLst>
              <a:gs pos="0">
                <a:schemeClr val="bg2"/>
              </a:gs>
              <a:gs pos="50000">
                <a:schemeClr val="accent1"/>
              </a:gs>
              <a:gs pos="100000">
                <a:schemeClr val="bg2"/>
              </a:gs>
            </a:gsLst>
            <a:lin ang="5400000" scaled="1"/>
          </a:gradFill>
          <a:ln w="9525" algn="ctr">
            <a:solidFill>
              <a:schemeClr val="tx1"/>
            </a:solidFill>
            <a:miter lim="800000"/>
            <a:headEnd/>
            <a:tailEnd/>
          </a:ln>
          <a:effectLst/>
        </p:spPr>
        <p:txBody>
          <a:bodyPr wrap="none" anchor="ctr">
            <a:spAutoFit/>
          </a:bodyPr>
          <a:lstStyle/>
          <a:p>
            <a:pPr eaLnBrk="1" hangingPunct="1">
              <a:defRPr/>
            </a:pPr>
            <a:r>
              <a:rPr lang="zh-CN" altLang="en-US" sz="3600" b="1">
                <a:solidFill>
                  <a:srgbClr val="F40628"/>
                </a:solidFill>
                <a:latin typeface="华文新魏" pitchFamily="2" charset="-122"/>
                <a:ea typeface="华文新魏" pitchFamily="2" charset="-122"/>
              </a:rPr>
              <a:t>毕业综合实践报告的写作要求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 calcmode="lin" valueType="num">
                                      <p:cBhvr additive="base">
                                        <p:cTn id="7" dur="500" fill="hold"/>
                                        <p:tgtEl>
                                          <p:spTgt spid="1126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8">
                                            <p:txEl>
                                              <p:pRg st="1" end="1"/>
                                            </p:txEl>
                                          </p:spTgt>
                                        </p:tgtEl>
                                        <p:attrNameLst>
                                          <p:attrName>style.visibility</p:attrName>
                                        </p:attrNameLst>
                                      </p:cBhvr>
                                      <p:to>
                                        <p:strVal val="visible"/>
                                      </p:to>
                                    </p:set>
                                    <p:anim calcmode="lin" valueType="num">
                                      <p:cBhvr additive="base">
                                        <p:cTn id="13" dur="500" fill="hold"/>
                                        <p:tgtEl>
                                          <p:spTgt spid="1126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8">
                                            <p:txEl>
                                              <p:pRg st="2" end="2"/>
                                            </p:txEl>
                                          </p:spTgt>
                                        </p:tgtEl>
                                        <p:attrNameLst>
                                          <p:attrName>style.visibility</p:attrName>
                                        </p:attrNameLst>
                                      </p:cBhvr>
                                      <p:to>
                                        <p:strVal val="visible"/>
                                      </p:to>
                                    </p:set>
                                    <p:anim calcmode="lin" valueType="num">
                                      <p:cBhvr additive="base">
                                        <p:cTn id="19" dur="500" fill="hold"/>
                                        <p:tgtEl>
                                          <p:spTgt spid="1126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8">
                                            <p:txEl>
                                              <p:pRg st="3" end="3"/>
                                            </p:txEl>
                                          </p:spTgt>
                                        </p:tgtEl>
                                        <p:attrNameLst>
                                          <p:attrName>style.visibility</p:attrName>
                                        </p:attrNameLst>
                                      </p:cBhvr>
                                      <p:to>
                                        <p:strVal val="visible"/>
                                      </p:to>
                                    </p:set>
                                    <p:anim calcmode="lin" valueType="num">
                                      <p:cBhvr additive="base">
                                        <p:cTn id="25" dur="500" fill="hold"/>
                                        <p:tgtEl>
                                          <p:spTgt spid="1126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68">
                                            <p:txEl>
                                              <p:pRg st="4" end="4"/>
                                            </p:txEl>
                                          </p:spTgt>
                                        </p:tgtEl>
                                        <p:attrNameLst>
                                          <p:attrName>style.visibility</p:attrName>
                                        </p:attrNameLst>
                                      </p:cBhvr>
                                      <p:to>
                                        <p:strVal val="visible"/>
                                      </p:to>
                                    </p:set>
                                    <p:anim calcmode="lin" valueType="num">
                                      <p:cBhvr additive="base">
                                        <p:cTn id="31" dur="500" fill="hold"/>
                                        <p:tgtEl>
                                          <p:spTgt spid="1126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304800" y="533400"/>
            <a:ext cx="2022475" cy="650875"/>
          </a:xfrm>
          <a:prstGeom prst="rect">
            <a:avLst/>
          </a:prstGeom>
          <a:gradFill rotWithShape="1">
            <a:gsLst>
              <a:gs pos="0">
                <a:schemeClr val="bg2"/>
              </a:gs>
              <a:gs pos="50000">
                <a:schemeClr val="accent1"/>
              </a:gs>
              <a:gs pos="100000">
                <a:schemeClr val="bg2"/>
              </a:gs>
            </a:gsLst>
            <a:lin ang="5400000" scaled="1"/>
          </a:gradFill>
          <a:ln w="9525" algn="ctr">
            <a:solidFill>
              <a:schemeClr val="tx1"/>
            </a:solidFill>
            <a:miter lim="800000"/>
            <a:headEnd/>
            <a:tailEnd/>
          </a:ln>
          <a:effectLst/>
        </p:spPr>
        <p:txBody>
          <a:bodyPr wrap="none" anchor="ctr">
            <a:spAutoFit/>
          </a:bodyPr>
          <a:lstStyle/>
          <a:p>
            <a:pPr eaLnBrk="1" hangingPunct="1">
              <a:defRPr/>
            </a:pPr>
            <a:r>
              <a:rPr lang="zh-CN" altLang="en-US" sz="3600" b="1">
                <a:solidFill>
                  <a:srgbClr val="F40628"/>
                </a:solidFill>
                <a:latin typeface="华文新魏" pitchFamily="2" charset="-122"/>
                <a:ea typeface="华文新魏" pitchFamily="2" charset="-122"/>
              </a:rPr>
              <a:t>封面样式</a:t>
            </a:r>
          </a:p>
        </p:txBody>
      </p:sp>
      <p:pic>
        <p:nvPicPr>
          <p:cNvPr id="8195" name="Picture 5"/>
          <p:cNvPicPr>
            <a:picLocks noChangeAspect="1" noChangeArrowheads="1"/>
          </p:cNvPicPr>
          <p:nvPr/>
        </p:nvPicPr>
        <p:blipFill>
          <a:blip r:embed="rId2">
            <a:extLst>
              <a:ext uri="{28A0092B-C50C-407E-A947-70E740481C1C}">
                <a14:useLocalDpi xmlns:a14="http://schemas.microsoft.com/office/drawing/2010/main" val="0"/>
              </a:ext>
            </a:extLst>
          </a:blip>
          <a:srcRect l="38750" t="23000" r="34375" b="17000"/>
          <a:stretch>
            <a:fillRect/>
          </a:stretch>
        </p:blipFill>
        <p:spPr bwMode="auto">
          <a:xfrm>
            <a:off x="2763838" y="533400"/>
            <a:ext cx="4313237"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ChangeArrowheads="1"/>
          </p:cNvSpPr>
          <p:nvPr/>
        </p:nvSpPr>
        <p:spPr bwMode="auto">
          <a:xfrm>
            <a:off x="533400" y="1371600"/>
            <a:ext cx="8312150" cy="425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lnSpc>
                <a:spcPct val="120000"/>
              </a:lnSpc>
              <a:spcBef>
                <a:spcPct val="30000"/>
              </a:spcBef>
              <a:buClrTx/>
              <a:buSzTx/>
              <a:buFontTx/>
              <a:buNone/>
            </a:pPr>
            <a:r>
              <a:rPr lang="zh-CN" altLang="en-US" sz="2400" b="1"/>
              <a:t>毕业综合实践任务按既定计划完成后，每位学生应按顺序装袋提交如下材料：</a:t>
            </a:r>
          </a:p>
          <a:p>
            <a:pPr eaLnBrk="1" hangingPunct="1">
              <a:lnSpc>
                <a:spcPct val="120000"/>
              </a:lnSpc>
              <a:spcBef>
                <a:spcPct val="30000"/>
              </a:spcBef>
              <a:buClrTx/>
              <a:buSzTx/>
              <a:buFontTx/>
              <a:buNone/>
            </a:pPr>
            <a:r>
              <a:rPr lang="zh-CN" altLang="en-US" sz="2400" b="1"/>
              <a:t>（一）毕业综合实践实施计划；</a:t>
            </a:r>
          </a:p>
          <a:p>
            <a:pPr eaLnBrk="1" hangingPunct="1">
              <a:lnSpc>
                <a:spcPct val="120000"/>
              </a:lnSpc>
              <a:spcBef>
                <a:spcPct val="30000"/>
              </a:spcBef>
              <a:buClrTx/>
              <a:buSzTx/>
              <a:buFontTx/>
              <a:buNone/>
            </a:pPr>
            <a:r>
              <a:rPr lang="zh-CN" altLang="en-US" sz="2400" b="1"/>
              <a:t>（二）毕业综合实践中期检查表；</a:t>
            </a:r>
          </a:p>
          <a:p>
            <a:pPr eaLnBrk="1" hangingPunct="1">
              <a:lnSpc>
                <a:spcPct val="120000"/>
              </a:lnSpc>
              <a:spcBef>
                <a:spcPct val="30000"/>
              </a:spcBef>
              <a:buClrTx/>
              <a:buSzTx/>
              <a:buFontTx/>
              <a:buNone/>
            </a:pPr>
            <a:r>
              <a:rPr lang="zh-CN" altLang="en-US" sz="2400" b="1"/>
              <a:t>（三）毕业综合实践报告； </a:t>
            </a:r>
          </a:p>
          <a:p>
            <a:pPr eaLnBrk="1" hangingPunct="1">
              <a:lnSpc>
                <a:spcPct val="120000"/>
              </a:lnSpc>
              <a:spcBef>
                <a:spcPct val="30000"/>
              </a:spcBef>
              <a:buClrTx/>
              <a:buSzTx/>
              <a:buFontTx/>
              <a:buNone/>
            </a:pPr>
            <a:r>
              <a:rPr lang="zh-CN" altLang="en-US" sz="2400" b="1"/>
              <a:t>（四）毕业综合实践报告成绩评定表；</a:t>
            </a:r>
          </a:p>
          <a:p>
            <a:pPr eaLnBrk="1" hangingPunct="1">
              <a:lnSpc>
                <a:spcPct val="120000"/>
              </a:lnSpc>
              <a:spcBef>
                <a:spcPct val="30000"/>
              </a:spcBef>
              <a:buClrTx/>
              <a:buSzTx/>
              <a:buFontTx/>
              <a:buNone/>
            </a:pPr>
            <a:r>
              <a:rPr lang="zh-CN" altLang="en-US" sz="2400" b="1"/>
              <a:t>（五）毕业综合实践实习周志</a:t>
            </a:r>
          </a:p>
          <a:p>
            <a:pPr eaLnBrk="1" hangingPunct="1">
              <a:lnSpc>
                <a:spcPct val="120000"/>
              </a:lnSpc>
              <a:spcBef>
                <a:spcPct val="30000"/>
              </a:spcBef>
              <a:buClrTx/>
              <a:buSzTx/>
              <a:buFontTx/>
              <a:buNone/>
            </a:pPr>
            <a:r>
              <a:rPr lang="zh-CN" altLang="en-US" sz="2400" b="1"/>
              <a:t>（六）毕业综合实践成果</a:t>
            </a:r>
          </a:p>
        </p:txBody>
      </p:sp>
      <p:sp>
        <p:nvSpPr>
          <p:cNvPr id="12293" name="Rectangle 5"/>
          <p:cNvSpPr>
            <a:spLocks noChangeArrowheads="1"/>
          </p:cNvSpPr>
          <p:nvPr/>
        </p:nvSpPr>
        <p:spPr bwMode="auto">
          <a:xfrm>
            <a:off x="1066800" y="415925"/>
            <a:ext cx="7086600" cy="650875"/>
          </a:xfrm>
          <a:prstGeom prst="rect">
            <a:avLst/>
          </a:prstGeom>
          <a:gradFill rotWithShape="1">
            <a:gsLst>
              <a:gs pos="0">
                <a:schemeClr val="bg2"/>
              </a:gs>
              <a:gs pos="50000">
                <a:schemeClr val="accent1"/>
              </a:gs>
              <a:gs pos="100000">
                <a:schemeClr val="bg2"/>
              </a:gs>
            </a:gsLst>
            <a:lin ang="5400000" scaled="1"/>
          </a:gradFill>
          <a:ln w="9525" algn="ctr">
            <a:solidFill>
              <a:schemeClr val="tx1"/>
            </a:solidFill>
            <a:miter lim="800000"/>
            <a:headEnd/>
            <a:tailEnd/>
          </a:ln>
          <a:effectLst/>
        </p:spPr>
        <p:txBody>
          <a:bodyPr anchor="ctr">
            <a:spAutoFit/>
          </a:bodyPr>
          <a:lstStyle/>
          <a:p>
            <a:pPr algn="ctr" eaLnBrk="1" hangingPunct="1">
              <a:defRPr/>
            </a:pPr>
            <a:r>
              <a:rPr lang="zh-CN" altLang="en-US" sz="3600" b="1">
                <a:solidFill>
                  <a:srgbClr val="F40628"/>
                </a:solidFill>
                <a:latin typeface="华文新魏" pitchFamily="2" charset="-122"/>
                <a:ea typeface="华文新魏" pitchFamily="2" charset="-122"/>
              </a:rPr>
              <a:t>毕业综合实践报告应提交的材料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 calcmode="lin" valueType="num">
                                      <p:cBhvr additive="base">
                                        <p:cTn id="7" dur="500" fill="hold"/>
                                        <p:tgtEl>
                                          <p:spTgt spid="1229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92">
                                            <p:txEl>
                                              <p:pRg st="1" end="1"/>
                                            </p:txEl>
                                          </p:spTgt>
                                        </p:tgtEl>
                                        <p:attrNameLst>
                                          <p:attrName>style.visibility</p:attrName>
                                        </p:attrNameLst>
                                      </p:cBhvr>
                                      <p:to>
                                        <p:strVal val="visible"/>
                                      </p:to>
                                    </p:set>
                                    <p:anim calcmode="lin" valueType="num">
                                      <p:cBhvr additive="base">
                                        <p:cTn id="13" dur="500" fill="hold"/>
                                        <p:tgtEl>
                                          <p:spTgt spid="1229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92">
                                            <p:txEl>
                                              <p:pRg st="2" end="2"/>
                                            </p:txEl>
                                          </p:spTgt>
                                        </p:tgtEl>
                                        <p:attrNameLst>
                                          <p:attrName>style.visibility</p:attrName>
                                        </p:attrNameLst>
                                      </p:cBhvr>
                                      <p:to>
                                        <p:strVal val="visible"/>
                                      </p:to>
                                    </p:set>
                                    <p:anim calcmode="lin" valueType="num">
                                      <p:cBhvr additive="base">
                                        <p:cTn id="19" dur="500" fill="hold"/>
                                        <p:tgtEl>
                                          <p:spTgt spid="1229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292">
                                            <p:txEl>
                                              <p:pRg st="3" end="3"/>
                                            </p:txEl>
                                          </p:spTgt>
                                        </p:tgtEl>
                                        <p:attrNameLst>
                                          <p:attrName>style.visibility</p:attrName>
                                        </p:attrNameLst>
                                      </p:cBhvr>
                                      <p:to>
                                        <p:strVal val="visible"/>
                                      </p:to>
                                    </p:set>
                                    <p:anim calcmode="lin" valueType="num">
                                      <p:cBhvr additive="base">
                                        <p:cTn id="25" dur="500" fill="hold"/>
                                        <p:tgtEl>
                                          <p:spTgt spid="1229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9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292">
                                            <p:txEl>
                                              <p:pRg st="4" end="4"/>
                                            </p:txEl>
                                          </p:spTgt>
                                        </p:tgtEl>
                                        <p:attrNameLst>
                                          <p:attrName>style.visibility</p:attrName>
                                        </p:attrNameLst>
                                      </p:cBhvr>
                                      <p:to>
                                        <p:strVal val="visible"/>
                                      </p:to>
                                    </p:set>
                                    <p:anim calcmode="lin" valueType="num">
                                      <p:cBhvr additive="base">
                                        <p:cTn id="31" dur="500" fill="hold"/>
                                        <p:tgtEl>
                                          <p:spTgt spid="1229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29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292">
                                            <p:txEl>
                                              <p:pRg st="5" end="5"/>
                                            </p:txEl>
                                          </p:spTgt>
                                        </p:tgtEl>
                                        <p:attrNameLst>
                                          <p:attrName>style.visibility</p:attrName>
                                        </p:attrNameLst>
                                      </p:cBhvr>
                                      <p:to>
                                        <p:strVal val="visible"/>
                                      </p:to>
                                    </p:set>
                                    <p:anim calcmode="lin" valueType="num">
                                      <p:cBhvr additive="base">
                                        <p:cTn id="37" dur="500" fill="hold"/>
                                        <p:tgtEl>
                                          <p:spTgt spid="1229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29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292">
                                            <p:txEl>
                                              <p:pRg st="6" end="6"/>
                                            </p:txEl>
                                          </p:spTgt>
                                        </p:tgtEl>
                                        <p:attrNameLst>
                                          <p:attrName>style.visibility</p:attrName>
                                        </p:attrNameLst>
                                      </p:cBhvr>
                                      <p:to>
                                        <p:strVal val="visible"/>
                                      </p:to>
                                    </p:set>
                                    <p:anim calcmode="lin" valueType="num">
                                      <p:cBhvr additive="base">
                                        <p:cTn id="43" dur="500" fill="hold"/>
                                        <p:tgtEl>
                                          <p:spTgt spid="1229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29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04800" y="838200"/>
            <a:ext cx="8686800" cy="59594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eaLnBrk="1" hangingPunct="1">
              <a:spcBef>
                <a:spcPct val="15000"/>
              </a:spcBef>
              <a:buClrTx/>
              <a:buSzTx/>
              <a:buFontTx/>
              <a:buNone/>
            </a:pPr>
            <a:r>
              <a:rPr lang="zh-CN" altLang="en-US" sz="2200" b="1"/>
              <a:t>例如：</a:t>
            </a:r>
          </a:p>
          <a:p>
            <a:pPr eaLnBrk="1" hangingPunct="1">
              <a:spcBef>
                <a:spcPct val="15000"/>
              </a:spcBef>
              <a:buClrTx/>
              <a:buSzTx/>
              <a:buFontTx/>
              <a:buNone/>
            </a:pPr>
            <a:r>
              <a:rPr lang="en-US" altLang="zh-CN" sz="2200" b="1"/>
              <a:t>1</a:t>
            </a:r>
            <a:r>
              <a:rPr lang="zh-CN" altLang="en-US" sz="2200" b="1"/>
              <a:t>、技能说明书：</a:t>
            </a:r>
          </a:p>
          <a:p>
            <a:pPr eaLnBrk="1" hangingPunct="1">
              <a:spcBef>
                <a:spcPct val="15000"/>
              </a:spcBef>
              <a:buClrTx/>
              <a:buSzTx/>
              <a:buFontTx/>
              <a:buNone/>
            </a:pPr>
            <a:r>
              <a:rPr lang="zh-CN" altLang="en-US" sz="2200" b="1"/>
              <a:t>产品设计说明书、服务方案、市场调查报告、观测调查的原始数据、未公开出版的外文翻译资料、计算机详细程序、毕业创作等顶岗实习期间的工作成果。</a:t>
            </a:r>
          </a:p>
          <a:p>
            <a:pPr eaLnBrk="1" hangingPunct="1">
              <a:spcBef>
                <a:spcPct val="15000"/>
              </a:spcBef>
              <a:buClrTx/>
              <a:buSzTx/>
              <a:buFontTx/>
              <a:buNone/>
            </a:pPr>
            <a:r>
              <a:rPr lang="en-US" altLang="zh-CN" sz="2200" b="1"/>
              <a:t>2</a:t>
            </a:r>
            <a:r>
              <a:rPr lang="zh-CN" altLang="en-US" sz="2200" b="1"/>
              <a:t>、顶岗操作实践及成果材料：</a:t>
            </a:r>
          </a:p>
          <a:p>
            <a:pPr eaLnBrk="1" hangingPunct="1">
              <a:spcBef>
                <a:spcPct val="15000"/>
              </a:spcBef>
              <a:buClrTx/>
              <a:buSzTx/>
              <a:buFontTx/>
              <a:buAutoNum type="circleNumDbPlain"/>
            </a:pPr>
            <a:r>
              <a:rPr lang="zh-CN" altLang="en-US" sz="2200" b="1"/>
              <a:t>顶岗操作实践总结及指导教师评语；</a:t>
            </a:r>
          </a:p>
          <a:p>
            <a:pPr eaLnBrk="1" hangingPunct="1">
              <a:spcBef>
                <a:spcPct val="15000"/>
              </a:spcBef>
              <a:buClrTx/>
              <a:buSzTx/>
              <a:buFontTx/>
              <a:buAutoNum type="circleNumDbPlain"/>
            </a:pPr>
            <a:r>
              <a:rPr lang="zh-CN" altLang="en-US" sz="2200" b="1"/>
              <a:t>毕业综合实践期间考取的职业资格证书复印件；</a:t>
            </a:r>
          </a:p>
          <a:p>
            <a:pPr eaLnBrk="1" hangingPunct="1">
              <a:spcBef>
                <a:spcPct val="15000"/>
              </a:spcBef>
              <a:buClrTx/>
              <a:buSzTx/>
              <a:buFontTx/>
              <a:buAutoNum type="circleNumDbPlain"/>
            </a:pPr>
            <a:r>
              <a:rPr lang="zh-CN" altLang="en-US" sz="2200" b="1"/>
              <a:t>在顶岗实践过程中独立制作的实物成果及单位指导教师的鉴定证明；</a:t>
            </a:r>
          </a:p>
          <a:p>
            <a:pPr eaLnBrk="1" hangingPunct="1">
              <a:spcBef>
                <a:spcPct val="15000"/>
              </a:spcBef>
              <a:buClrTx/>
              <a:buSzTx/>
              <a:buFontTx/>
              <a:buAutoNum type="circleNumDbPlain"/>
            </a:pPr>
            <a:r>
              <a:rPr lang="zh-CN" altLang="en-US" sz="2200" b="1"/>
              <a:t>在顶岗实践过程中参与组织实施并完成的任务或项目及其实践单位提供的证明；</a:t>
            </a:r>
          </a:p>
          <a:p>
            <a:pPr eaLnBrk="1" hangingPunct="1">
              <a:spcBef>
                <a:spcPct val="15000"/>
              </a:spcBef>
              <a:buClrTx/>
              <a:buSzTx/>
              <a:buFontTx/>
              <a:buAutoNum type="circleNumDbPlain"/>
            </a:pPr>
            <a:r>
              <a:rPr lang="zh-CN" altLang="en-US" sz="2200" b="1"/>
              <a:t>在顶岗实践中因成绩显著而获取的实践（就业）单位的嘉奖及其证明材料；</a:t>
            </a:r>
          </a:p>
          <a:p>
            <a:pPr eaLnBrk="1" hangingPunct="1">
              <a:spcBef>
                <a:spcPct val="15000"/>
              </a:spcBef>
              <a:buClrTx/>
              <a:buSzTx/>
              <a:buFontTx/>
              <a:buAutoNum type="circleNumDbPlain"/>
            </a:pPr>
            <a:r>
              <a:rPr lang="zh-CN" altLang="en-US" sz="2200" b="1"/>
              <a:t>实践单位对毕业生的综合评定材料或聘用意见等。</a:t>
            </a:r>
          </a:p>
          <a:p>
            <a:pPr eaLnBrk="1" hangingPunct="1">
              <a:spcBef>
                <a:spcPct val="15000"/>
              </a:spcBef>
              <a:buClrTx/>
              <a:buSzTx/>
              <a:buFontTx/>
              <a:buNone/>
            </a:pPr>
            <a:r>
              <a:rPr lang="en-US" altLang="zh-CN" sz="2200" b="1"/>
              <a:t>3</a:t>
            </a:r>
            <a:r>
              <a:rPr lang="zh-CN" altLang="en-US" sz="2200" b="1"/>
              <a:t>、结合实习顶岗工作情况，撰写的实习总结及工作合理化建议。</a:t>
            </a:r>
          </a:p>
        </p:txBody>
      </p:sp>
      <p:sp>
        <p:nvSpPr>
          <p:cNvPr id="13317" name="Rectangle 5"/>
          <p:cNvSpPr>
            <a:spLocks noChangeArrowheads="1"/>
          </p:cNvSpPr>
          <p:nvPr/>
        </p:nvSpPr>
        <p:spPr bwMode="auto">
          <a:xfrm>
            <a:off x="152400" y="152400"/>
            <a:ext cx="8839200" cy="650875"/>
          </a:xfrm>
          <a:prstGeom prst="rect">
            <a:avLst/>
          </a:prstGeom>
          <a:gradFill rotWithShape="1">
            <a:gsLst>
              <a:gs pos="0">
                <a:schemeClr val="bg2"/>
              </a:gs>
              <a:gs pos="50000">
                <a:schemeClr val="accent1"/>
              </a:gs>
              <a:gs pos="100000">
                <a:schemeClr val="bg2"/>
              </a:gs>
            </a:gsLst>
            <a:lin ang="5400000" scaled="1"/>
          </a:gradFill>
          <a:ln w="9525" algn="ctr">
            <a:solidFill>
              <a:schemeClr val="tx1"/>
            </a:solidFill>
            <a:miter lim="800000"/>
            <a:headEnd/>
            <a:tailEnd/>
          </a:ln>
          <a:effectLst/>
        </p:spPr>
        <p:txBody>
          <a:bodyPr anchor="ctr">
            <a:spAutoFit/>
          </a:bodyPr>
          <a:lstStyle/>
          <a:p>
            <a:pPr algn="ctr" eaLnBrk="1" hangingPunct="1">
              <a:defRPr/>
            </a:pPr>
            <a:r>
              <a:rPr lang="zh-CN" altLang="en-US" sz="3600" b="1">
                <a:solidFill>
                  <a:srgbClr val="F40628"/>
                </a:solidFill>
                <a:latin typeface="华文新魏" pitchFamily="2" charset="-122"/>
                <a:ea typeface="华文新魏" pitchFamily="2" charset="-122"/>
              </a:rPr>
              <a:t>毕业综合实践成果（根据实际情况提供）</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6">
                                            <p:bg/>
                                          </p:spTgt>
                                        </p:tgtEl>
                                        <p:attrNameLst>
                                          <p:attrName>style.visibility</p:attrName>
                                        </p:attrNameLst>
                                      </p:cBhvr>
                                      <p:to>
                                        <p:strVal val="visible"/>
                                      </p:to>
                                    </p:set>
                                    <p:anim calcmode="lin" valueType="num">
                                      <p:cBhvr additive="base">
                                        <p:cTn id="7" dur="500" fill="hold"/>
                                        <p:tgtEl>
                                          <p:spTgt spid="1331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3316">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6">
                                            <p:txEl>
                                              <p:pRg st="0" end="0"/>
                                            </p:txEl>
                                          </p:spTgt>
                                        </p:tgtEl>
                                        <p:attrNameLst>
                                          <p:attrName>style.visibility</p:attrName>
                                        </p:attrNameLst>
                                      </p:cBhvr>
                                      <p:to>
                                        <p:strVal val="visible"/>
                                      </p:to>
                                    </p:set>
                                    <p:anim calcmode="lin" valueType="num">
                                      <p:cBhvr additive="base">
                                        <p:cTn id="13" dur="500" fill="hold"/>
                                        <p:tgtEl>
                                          <p:spTgt spid="1331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6">
                                            <p:txEl>
                                              <p:pRg st="1" end="1"/>
                                            </p:txEl>
                                          </p:spTgt>
                                        </p:tgtEl>
                                        <p:attrNameLst>
                                          <p:attrName>style.visibility</p:attrName>
                                        </p:attrNameLst>
                                      </p:cBhvr>
                                      <p:to>
                                        <p:strVal val="visible"/>
                                      </p:to>
                                    </p:set>
                                    <p:anim calcmode="lin" valueType="num">
                                      <p:cBhvr additive="base">
                                        <p:cTn id="19" dur="500" fill="hold"/>
                                        <p:tgtEl>
                                          <p:spTgt spid="1331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6">
                                            <p:txEl>
                                              <p:pRg st="2" end="2"/>
                                            </p:txEl>
                                          </p:spTgt>
                                        </p:tgtEl>
                                        <p:attrNameLst>
                                          <p:attrName>style.visibility</p:attrName>
                                        </p:attrNameLst>
                                      </p:cBhvr>
                                      <p:to>
                                        <p:strVal val="visible"/>
                                      </p:to>
                                    </p:set>
                                    <p:anim calcmode="lin" valueType="num">
                                      <p:cBhvr additive="base">
                                        <p:cTn id="25" dur="500" fill="hold"/>
                                        <p:tgtEl>
                                          <p:spTgt spid="1331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316">
                                            <p:txEl>
                                              <p:pRg st="3" end="3"/>
                                            </p:txEl>
                                          </p:spTgt>
                                        </p:tgtEl>
                                        <p:attrNameLst>
                                          <p:attrName>style.visibility</p:attrName>
                                        </p:attrNameLst>
                                      </p:cBhvr>
                                      <p:to>
                                        <p:strVal val="visible"/>
                                      </p:to>
                                    </p:set>
                                    <p:anim calcmode="lin" valueType="num">
                                      <p:cBhvr additive="base">
                                        <p:cTn id="31" dur="500" fill="hold"/>
                                        <p:tgtEl>
                                          <p:spTgt spid="1331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316">
                                            <p:txEl>
                                              <p:pRg st="4" end="4"/>
                                            </p:txEl>
                                          </p:spTgt>
                                        </p:tgtEl>
                                        <p:attrNameLst>
                                          <p:attrName>style.visibility</p:attrName>
                                        </p:attrNameLst>
                                      </p:cBhvr>
                                      <p:to>
                                        <p:strVal val="visible"/>
                                      </p:to>
                                    </p:set>
                                    <p:anim calcmode="lin" valueType="num">
                                      <p:cBhvr additive="base">
                                        <p:cTn id="37" dur="500" fill="hold"/>
                                        <p:tgtEl>
                                          <p:spTgt spid="13316">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316">
                                            <p:txEl>
                                              <p:pRg st="5" end="5"/>
                                            </p:txEl>
                                          </p:spTgt>
                                        </p:tgtEl>
                                        <p:attrNameLst>
                                          <p:attrName>style.visibility</p:attrName>
                                        </p:attrNameLst>
                                      </p:cBhvr>
                                      <p:to>
                                        <p:strVal val="visible"/>
                                      </p:to>
                                    </p:set>
                                    <p:anim calcmode="lin" valueType="num">
                                      <p:cBhvr additive="base">
                                        <p:cTn id="43" dur="500" fill="hold"/>
                                        <p:tgtEl>
                                          <p:spTgt spid="13316">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31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316">
                                            <p:txEl>
                                              <p:pRg st="6" end="6"/>
                                            </p:txEl>
                                          </p:spTgt>
                                        </p:tgtEl>
                                        <p:attrNameLst>
                                          <p:attrName>style.visibility</p:attrName>
                                        </p:attrNameLst>
                                      </p:cBhvr>
                                      <p:to>
                                        <p:strVal val="visible"/>
                                      </p:to>
                                    </p:set>
                                    <p:anim calcmode="lin" valueType="num">
                                      <p:cBhvr additive="base">
                                        <p:cTn id="49" dur="500" fill="hold"/>
                                        <p:tgtEl>
                                          <p:spTgt spid="13316">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31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316">
                                            <p:txEl>
                                              <p:pRg st="7" end="7"/>
                                            </p:txEl>
                                          </p:spTgt>
                                        </p:tgtEl>
                                        <p:attrNameLst>
                                          <p:attrName>style.visibility</p:attrName>
                                        </p:attrNameLst>
                                      </p:cBhvr>
                                      <p:to>
                                        <p:strVal val="visible"/>
                                      </p:to>
                                    </p:set>
                                    <p:anim calcmode="lin" valueType="num">
                                      <p:cBhvr additive="base">
                                        <p:cTn id="55" dur="500" fill="hold"/>
                                        <p:tgtEl>
                                          <p:spTgt spid="13316">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331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316">
                                            <p:txEl>
                                              <p:pRg st="8" end="8"/>
                                            </p:txEl>
                                          </p:spTgt>
                                        </p:tgtEl>
                                        <p:attrNameLst>
                                          <p:attrName>style.visibility</p:attrName>
                                        </p:attrNameLst>
                                      </p:cBhvr>
                                      <p:to>
                                        <p:strVal val="visible"/>
                                      </p:to>
                                    </p:set>
                                    <p:anim calcmode="lin" valueType="num">
                                      <p:cBhvr additive="base">
                                        <p:cTn id="61" dur="500" fill="hold"/>
                                        <p:tgtEl>
                                          <p:spTgt spid="13316">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331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316">
                                            <p:txEl>
                                              <p:pRg st="9" end="9"/>
                                            </p:txEl>
                                          </p:spTgt>
                                        </p:tgtEl>
                                        <p:attrNameLst>
                                          <p:attrName>style.visibility</p:attrName>
                                        </p:attrNameLst>
                                      </p:cBhvr>
                                      <p:to>
                                        <p:strVal val="visible"/>
                                      </p:to>
                                    </p:set>
                                    <p:anim calcmode="lin" valueType="num">
                                      <p:cBhvr additive="base">
                                        <p:cTn id="67" dur="500" fill="hold"/>
                                        <p:tgtEl>
                                          <p:spTgt spid="13316">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331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316">
                                            <p:txEl>
                                              <p:pRg st="10" end="10"/>
                                            </p:txEl>
                                          </p:spTgt>
                                        </p:tgtEl>
                                        <p:attrNameLst>
                                          <p:attrName>style.visibility</p:attrName>
                                        </p:attrNameLst>
                                      </p:cBhvr>
                                      <p:to>
                                        <p:strVal val="visible"/>
                                      </p:to>
                                    </p:set>
                                    <p:anim calcmode="lin" valueType="num">
                                      <p:cBhvr additive="base">
                                        <p:cTn id="73" dur="500" fill="hold"/>
                                        <p:tgtEl>
                                          <p:spTgt spid="13316">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331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304800" y="1524000"/>
            <a:ext cx="85344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algn="just" eaLnBrk="1" hangingPunct="1">
              <a:spcBef>
                <a:spcPct val="0"/>
              </a:spcBef>
              <a:buClrTx/>
              <a:buSzTx/>
              <a:buFontTx/>
              <a:buNone/>
            </a:pPr>
            <a:r>
              <a:rPr lang="en-US" altLang="zh-CN" sz="2400" b="1"/>
              <a:t>1</a:t>
            </a:r>
            <a:r>
              <a:rPr lang="zh-CN" altLang="en-US" sz="2400" b="1"/>
              <a:t>、顶岗实习成绩由指导教师根据学生在毕业综合实践过程中各方面表现写出书面评语，填写在学生实习日志的实习鉴定表内。</a:t>
            </a:r>
          </a:p>
          <a:p>
            <a:pPr algn="just" eaLnBrk="1" hangingPunct="1">
              <a:spcBef>
                <a:spcPct val="0"/>
              </a:spcBef>
              <a:buClrTx/>
              <a:buSzTx/>
              <a:buFontTx/>
              <a:buNone/>
            </a:pPr>
            <a:r>
              <a:rPr lang="en-US" altLang="zh-CN" sz="2400" b="1"/>
              <a:t>2</a:t>
            </a:r>
            <a:r>
              <a:rPr lang="zh-CN" altLang="en-US" sz="2400" b="1"/>
              <a:t>、学生交出毕业综合实践报告后，评阅教师应认真审阅，写出评语和判定成绩等级，填写在 “毕业综合实践报告成绩评定表”内。</a:t>
            </a:r>
          </a:p>
          <a:p>
            <a:pPr algn="just" eaLnBrk="1" hangingPunct="1">
              <a:spcBef>
                <a:spcPct val="0"/>
              </a:spcBef>
              <a:buClrTx/>
              <a:buSzTx/>
              <a:buFontTx/>
              <a:buNone/>
            </a:pPr>
            <a:r>
              <a:rPr lang="en-US" altLang="zh-CN" sz="2400" b="1"/>
              <a:t>3</a:t>
            </a:r>
            <a:r>
              <a:rPr lang="zh-CN" altLang="en-US" sz="2400" b="1"/>
              <a:t>、系汇总毕业综合实践总评分，填写在“毕业综合实践成绩汇总表”内。</a:t>
            </a:r>
          </a:p>
          <a:p>
            <a:pPr algn="just" eaLnBrk="1" hangingPunct="1">
              <a:spcBef>
                <a:spcPct val="0"/>
              </a:spcBef>
              <a:buClrTx/>
              <a:buSzTx/>
              <a:buFontTx/>
              <a:buNone/>
            </a:pPr>
            <a:r>
              <a:rPr lang="en-US" altLang="zh-CN" sz="2400" b="1"/>
              <a:t>4</a:t>
            </a:r>
            <a:r>
              <a:rPr lang="zh-CN" altLang="en-US" sz="2400" b="1"/>
              <a:t>、全部评定结束后，应由系负责人审查签字后才可向学生本人宣布，并将“毕业综合实践成绩汇总表”交教务处、实习实训中心备案。</a:t>
            </a:r>
          </a:p>
          <a:p>
            <a:pPr algn="just" eaLnBrk="1" hangingPunct="1">
              <a:spcBef>
                <a:spcPct val="0"/>
              </a:spcBef>
              <a:buClrTx/>
              <a:buSzTx/>
              <a:buFontTx/>
              <a:buNone/>
            </a:pPr>
            <a:r>
              <a:rPr lang="en-US" altLang="zh-CN" sz="2400" b="1"/>
              <a:t>5</a:t>
            </a:r>
            <a:r>
              <a:rPr lang="zh-CN" altLang="en-US" sz="2400" b="1"/>
              <a:t>、</a:t>
            </a:r>
            <a:r>
              <a:rPr lang="zh-CN" altLang="en-US" sz="2400" b="1">
                <a:solidFill>
                  <a:srgbClr val="F40628"/>
                </a:solidFill>
              </a:rPr>
              <a:t>考核合格，每人将获得</a:t>
            </a:r>
            <a:r>
              <a:rPr lang="en-US" altLang="zh-CN" sz="2400" b="1">
                <a:solidFill>
                  <a:srgbClr val="F40628"/>
                </a:solidFill>
              </a:rPr>
              <a:t>16</a:t>
            </a:r>
            <a:r>
              <a:rPr lang="zh-CN" altLang="en-US" sz="2400" b="1">
                <a:solidFill>
                  <a:srgbClr val="F40628"/>
                </a:solidFill>
              </a:rPr>
              <a:t>学分</a:t>
            </a:r>
          </a:p>
        </p:txBody>
      </p:sp>
      <p:sp>
        <p:nvSpPr>
          <p:cNvPr id="16390" name="Rectangle 6"/>
          <p:cNvSpPr>
            <a:spLocks noChangeArrowheads="1"/>
          </p:cNvSpPr>
          <p:nvPr/>
        </p:nvSpPr>
        <p:spPr bwMode="auto">
          <a:xfrm>
            <a:off x="838200" y="533400"/>
            <a:ext cx="2857500" cy="650875"/>
          </a:xfrm>
          <a:prstGeom prst="rect">
            <a:avLst/>
          </a:prstGeom>
          <a:gradFill rotWithShape="1">
            <a:gsLst>
              <a:gs pos="0">
                <a:schemeClr val="bg2"/>
              </a:gs>
              <a:gs pos="50000">
                <a:schemeClr val="accent1"/>
              </a:gs>
              <a:gs pos="100000">
                <a:schemeClr val="bg2"/>
              </a:gs>
            </a:gsLst>
            <a:lin ang="5400000" scaled="1"/>
          </a:gradFill>
          <a:ln w="9525" algn="ctr">
            <a:solidFill>
              <a:schemeClr val="tx1"/>
            </a:solidFill>
            <a:miter lim="800000"/>
            <a:headEnd/>
            <a:tailEnd/>
          </a:ln>
          <a:effectLst/>
        </p:spPr>
        <p:txBody>
          <a:bodyPr anchor="ctr">
            <a:spAutoFit/>
          </a:bodyPr>
          <a:lstStyle/>
          <a:p>
            <a:pPr algn="ctr" eaLnBrk="1" hangingPunct="1">
              <a:defRPr/>
            </a:pPr>
            <a:r>
              <a:rPr lang="zh-CN" altLang="en-US" sz="3600" b="1">
                <a:solidFill>
                  <a:srgbClr val="F40628"/>
                </a:solidFill>
                <a:latin typeface="华文新魏" pitchFamily="2" charset="-122"/>
                <a:ea typeface="华文新魏" pitchFamily="2" charset="-122"/>
              </a:rPr>
              <a:t>评分方法：</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诗情画意">
  <a:themeElements>
    <a:clrScheme name="诗情画意 1">
      <a:dk1>
        <a:srgbClr val="007A77"/>
      </a:dk1>
      <a:lt1>
        <a:srgbClr val="FFFFFF"/>
      </a:lt1>
      <a:dk2>
        <a:srgbClr val="003399"/>
      </a:dk2>
      <a:lt2>
        <a:srgbClr val="C0C0C0"/>
      </a:lt2>
      <a:accent1>
        <a:srgbClr val="EBF7FF"/>
      </a:accent1>
      <a:accent2>
        <a:srgbClr val="3366FF"/>
      </a:accent2>
      <a:accent3>
        <a:srgbClr val="FFFFFF"/>
      </a:accent3>
      <a:accent4>
        <a:srgbClr val="006765"/>
      </a:accent4>
      <a:accent5>
        <a:srgbClr val="F3FAFF"/>
      </a:accent5>
      <a:accent6>
        <a:srgbClr val="2D5CE7"/>
      </a:accent6>
      <a:hlink>
        <a:srgbClr val="DC5900"/>
      </a:hlink>
      <a:folHlink>
        <a:srgbClr val="7979A5"/>
      </a:folHlink>
    </a:clrScheme>
    <a:fontScheme name="诗情画意">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宋体" pitchFamily="2" charset="-122"/>
          </a:defRPr>
        </a:defPPr>
      </a:lstStyle>
    </a:lnDef>
  </a:objectDefaults>
  <a:extraClrSchemeLst>
    <a:extraClrScheme>
      <a:clrScheme name="诗情画意 1">
        <a:dk1>
          <a:srgbClr val="007A77"/>
        </a:dk1>
        <a:lt1>
          <a:srgbClr val="FFFFFF"/>
        </a:lt1>
        <a:dk2>
          <a:srgbClr val="003399"/>
        </a:dk2>
        <a:lt2>
          <a:srgbClr val="C0C0C0"/>
        </a:lt2>
        <a:accent1>
          <a:srgbClr val="EBF7FF"/>
        </a:accent1>
        <a:accent2>
          <a:srgbClr val="3366FF"/>
        </a:accent2>
        <a:accent3>
          <a:srgbClr val="FFFFFF"/>
        </a:accent3>
        <a:accent4>
          <a:srgbClr val="006765"/>
        </a:accent4>
        <a:accent5>
          <a:srgbClr val="F3FAFF"/>
        </a:accent5>
        <a:accent6>
          <a:srgbClr val="2D5CE7"/>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诗情画意 2">
        <a:dk1>
          <a:srgbClr val="005FBE"/>
        </a:dk1>
        <a:lt1>
          <a:srgbClr val="FFFFDD"/>
        </a:lt1>
        <a:dk2>
          <a:srgbClr val="2C5884"/>
        </a:dk2>
        <a:lt2>
          <a:srgbClr val="C0C0C0"/>
        </a:lt2>
        <a:accent1>
          <a:srgbClr val="E9F7FF"/>
        </a:accent1>
        <a:accent2>
          <a:srgbClr val="F89400"/>
        </a:accent2>
        <a:accent3>
          <a:srgbClr val="FFFFEB"/>
        </a:accent3>
        <a:accent4>
          <a:srgbClr val="0050A2"/>
        </a:accent4>
        <a:accent5>
          <a:srgbClr val="F2FAFF"/>
        </a:accent5>
        <a:accent6>
          <a:srgbClr val="E186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诗情画意 3">
        <a:dk1>
          <a:srgbClr val="5D5D8B"/>
        </a:dk1>
        <a:lt1>
          <a:srgbClr val="DAEADE"/>
        </a:lt1>
        <a:dk2>
          <a:srgbClr val="A25269"/>
        </a:dk2>
        <a:lt2>
          <a:srgbClr val="C0C0C0"/>
        </a:lt2>
        <a:accent1>
          <a:srgbClr val="FFFFDD"/>
        </a:accent1>
        <a:accent2>
          <a:srgbClr val="3399FF"/>
        </a:accent2>
        <a:accent3>
          <a:srgbClr val="EAF3EC"/>
        </a:accent3>
        <a:accent4>
          <a:srgbClr val="4E4E76"/>
        </a:accent4>
        <a:accent5>
          <a:srgbClr val="FFFFEB"/>
        </a:accent5>
        <a:accent6>
          <a:srgbClr val="2D8AE7"/>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诗情画意 4">
        <a:dk1>
          <a:srgbClr val="006666"/>
        </a:dk1>
        <a:lt1>
          <a:srgbClr val="CCECFF"/>
        </a:lt1>
        <a:dk2>
          <a:srgbClr val="336699"/>
        </a:dk2>
        <a:lt2>
          <a:srgbClr val="C0C0C0"/>
        </a:lt2>
        <a:accent1>
          <a:srgbClr val="FFFFCC"/>
        </a:accent1>
        <a:accent2>
          <a:srgbClr val="FF6600"/>
        </a:accent2>
        <a:accent3>
          <a:srgbClr val="E2F4FF"/>
        </a:accent3>
        <a:accent4>
          <a:srgbClr val="005656"/>
        </a:accent4>
        <a:accent5>
          <a:srgbClr val="FFFFE2"/>
        </a:accent5>
        <a:accent6>
          <a:srgbClr val="E75C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诗情画意 5">
        <a:dk1>
          <a:srgbClr val="0033CC"/>
        </a:dk1>
        <a:lt1>
          <a:srgbClr val="FFE9E9"/>
        </a:lt1>
        <a:dk2>
          <a:srgbClr val="000000"/>
        </a:dk2>
        <a:lt2>
          <a:srgbClr val="C0C0C0"/>
        </a:lt2>
        <a:accent1>
          <a:srgbClr val="D5E5DB"/>
        </a:accent1>
        <a:accent2>
          <a:srgbClr val="3366FF"/>
        </a:accent2>
        <a:accent3>
          <a:srgbClr val="FFF2F2"/>
        </a:accent3>
        <a:accent4>
          <a:srgbClr val="002AAE"/>
        </a:accent4>
        <a:accent5>
          <a:srgbClr val="E7F0EA"/>
        </a:accent5>
        <a:accent6>
          <a:srgbClr val="2D5CE7"/>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诗情画意 6">
        <a:dk1>
          <a:srgbClr val="336699"/>
        </a:dk1>
        <a:lt1>
          <a:srgbClr val="F4E9E0"/>
        </a:lt1>
        <a:dk2>
          <a:srgbClr val="DC5900"/>
        </a:dk2>
        <a:lt2>
          <a:srgbClr val="C0C0C0"/>
        </a:lt2>
        <a:accent1>
          <a:srgbClr val="E4E4E4"/>
        </a:accent1>
        <a:accent2>
          <a:srgbClr val="3399FF"/>
        </a:accent2>
        <a:accent3>
          <a:srgbClr val="F8F2ED"/>
        </a:accent3>
        <a:accent4>
          <a:srgbClr val="2A5682"/>
        </a:accent4>
        <a:accent5>
          <a:srgbClr val="EFEFEF"/>
        </a:accent5>
        <a:accent6>
          <a:srgbClr val="2D8AE7"/>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诗情画意 7">
        <a:dk1>
          <a:srgbClr val="CC3300"/>
        </a:dk1>
        <a:lt1>
          <a:srgbClr val="E5E5FF"/>
        </a:lt1>
        <a:dk2>
          <a:srgbClr val="565680"/>
        </a:dk2>
        <a:lt2>
          <a:srgbClr val="C0C0C0"/>
        </a:lt2>
        <a:accent1>
          <a:srgbClr val="E6E4EC"/>
        </a:accent1>
        <a:accent2>
          <a:srgbClr val="0066CC"/>
        </a:accent2>
        <a:accent3>
          <a:srgbClr val="F0F0FF"/>
        </a:accent3>
        <a:accent4>
          <a:srgbClr val="AE2A00"/>
        </a:accent4>
        <a:accent5>
          <a:srgbClr val="F0EFF4"/>
        </a:accent5>
        <a:accent6>
          <a:srgbClr val="005CB9"/>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诗情画意 8">
        <a:dk1>
          <a:srgbClr val="000099"/>
        </a:dk1>
        <a:lt1>
          <a:srgbClr val="FFE2C5"/>
        </a:lt1>
        <a:dk2>
          <a:srgbClr val="007D7A"/>
        </a:dk2>
        <a:lt2>
          <a:srgbClr val="C0C0C0"/>
        </a:lt2>
        <a:accent1>
          <a:srgbClr val="EAEAEA"/>
        </a:accent1>
        <a:accent2>
          <a:srgbClr val="B26EB4"/>
        </a:accent2>
        <a:accent3>
          <a:srgbClr val="FFEEDF"/>
        </a:accent3>
        <a:accent4>
          <a:srgbClr val="000082"/>
        </a:accent4>
        <a:accent5>
          <a:srgbClr val="F3F3F3"/>
        </a:accent5>
        <a:accent6>
          <a:srgbClr val="A163A3"/>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CDESIGNL</Template>
  <TotalTime>391</TotalTime>
  <Words>848</Words>
  <Application>Microsoft Office PowerPoint</Application>
  <PresentationFormat>全屏显示(4:3)</PresentationFormat>
  <Paragraphs>81</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宋体</vt:lpstr>
      <vt:lpstr>Wingdings</vt:lpstr>
      <vt:lpstr>等线</vt:lpstr>
      <vt:lpstr>华文新魏</vt:lpstr>
      <vt:lpstr>Times New Roman</vt:lpstr>
      <vt:lpstr>Calibri</vt:lpstr>
      <vt:lpstr>诗情画意</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user4</dc:creator>
  <cp:lastModifiedBy>peili</cp:lastModifiedBy>
  <cp:revision>26</cp:revision>
  <cp:lastPrinted>1601-01-01T00:00:00Z</cp:lastPrinted>
  <dcterms:created xsi:type="dcterms:W3CDTF">2010-12-14T07:43:39Z</dcterms:created>
  <dcterms:modified xsi:type="dcterms:W3CDTF">2024-04-16T10:38:50Z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